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6" r:id="rId1"/>
  </p:sldMasterIdLst>
  <p:notesMasterIdLst>
    <p:notesMasterId r:id="rId42"/>
  </p:notesMasterIdLst>
  <p:sldIdLst>
    <p:sldId id="256" r:id="rId2"/>
    <p:sldId id="257" r:id="rId3"/>
    <p:sldId id="258" r:id="rId4"/>
    <p:sldId id="259" r:id="rId5"/>
    <p:sldId id="260" r:id="rId6"/>
    <p:sldId id="279" r:id="rId7"/>
    <p:sldId id="262" r:id="rId8"/>
    <p:sldId id="263" r:id="rId9"/>
    <p:sldId id="264" r:id="rId10"/>
    <p:sldId id="265" r:id="rId11"/>
    <p:sldId id="266" r:id="rId12"/>
    <p:sldId id="267" r:id="rId13"/>
    <p:sldId id="268" r:id="rId14"/>
    <p:sldId id="269" r:id="rId15"/>
    <p:sldId id="270" r:id="rId16"/>
    <p:sldId id="282" r:id="rId17"/>
    <p:sldId id="280" r:id="rId18"/>
    <p:sldId id="271" r:id="rId19"/>
    <p:sldId id="272" r:id="rId20"/>
    <p:sldId id="273" r:id="rId21"/>
    <p:sldId id="274" r:id="rId22"/>
    <p:sldId id="275" r:id="rId23"/>
    <p:sldId id="281" r:id="rId24"/>
    <p:sldId id="276" r:id="rId25"/>
    <p:sldId id="277" r:id="rId26"/>
    <p:sldId id="278" r:id="rId27"/>
    <p:sldId id="283" r:id="rId28"/>
    <p:sldId id="261" r:id="rId29"/>
    <p:sldId id="284" r:id="rId30"/>
    <p:sldId id="285" r:id="rId31"/>
    <p:sldId id="293" r:id="rId32"/>
    <p:sldId id="294" r:id="rId33"/>
    <p:sldId id="295" r:id="rId34"/>
    <p:sldId id="286" r:id="rId35"/>
    <p:sldId id="287" r:id="rId36"/>
    <p:sldId id="288" r:id="rId37"/>
    <p:sldId id="289" r:id="rId38"/>
    <p:sldId id="290" r:id="rId39"/>
    <p:sldId id="291" r:id="rId40"/>
    <p:sldId id="292"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59B1CD"/>
    <a:srgbClr val="A6A6A6"/>
    <a:srgbClr val="0D0D0D"/>
    <a:srgbClr val="7F7F7F"/>
    <a:srgbClr val="6C4D90"/>
    <a:srgbClr val="84C8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660"/>
  </p:normalViewPr>
  <p:slideViewPr>
    <p:cSldViewPr snapToGrid="0">
      <p:cViewPr varScale="1">
        <p:scale>
          <a:sx n="90" d="100"/>
          <a:sy n="90" d="100"/>
        </p:scale>
        <p:origin x="41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34477A-1ACF-40CB-9C5F-2EDA15B54F19}" type="datetimeFigureOut">
              <a:rPr lang="en-US" smtClean="0"/>
              <a:t>11/28/2021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99C22C-47B1-4200-A731-BF1BD73D1B57}" type="slidenum">
              <a:rPr lang="en-US" smtClean="0"/>
              <a:t>‹#›</a:t>
            </a:fld>
            <a:endParaRPr lang="en-US" dirty="0"/>
          </a:p>
        </p:txBody>
      </p:sp>
    </p:spTree>
    <p:extLst>
      <p:ext uri="{BB962C8B-B14F-4D97-AF65-F5344CB8AC3E}">
        <p14:creationId xmlns:p14="http://schemas.microsoft.com/office/powerpoint/2010/main" val="2113063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3392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10090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0210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1966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8115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931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286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8145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1742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371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98539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94500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8439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9198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7001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871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5652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11/28/2021</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5559395"/>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nfo@studysapnow.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2.gif"/><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3.jpg"/><Relationship Id="rId13" Type="http://schemas.openxmlformats.org/officeDocument/2006/relationships/image" Target="../media/image28.jpg"/><Relationship Id="rId3" Type="http://schemas.openxmlformats.org/officeDocument/2006/relationships/image" Target="../media/image18.png"/><Relationship Id="rId7" Type="http://schemas.openxmlformats.org/officeDocument/2006/relationships/image" Target="../media/image22.jpg"/><Relationship Id="rId12" Type="http://schemas.openxmlformats.org/officeDocument/2006/relationships/image" Target="../media/image27.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21.jpg"/><Relationship Id="rId11" Type="http://schemas.openxmlformats.org/officeDocument/2006/relationships/image" Target="../media/image26.jpg"/><Relationship Id="rId5" Type="http://schemas.openxmlformats.org/officeDocument/2006/relationships/image" Target="../media/image20.jpg"/><Relationship Id="rId10" Type="http://schemas.openxmlformats.org/officeDocument/2006/relationships/image" Target="../media/image25.jpg"/><Relationship Id="rId4" Type="http://schemas.openxmlformats.org/officeDocument/2006/relationships/image" Target="../media/image19.jpg"/><Relationship Id="rId9" Type="http://schemas.openxmlformats.org/officeDocument/2006/relationships/image" Target="../media/image24.jpg"/><Relationship Id="rId1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73383" y="187236"/>
            <a:ext cx="6388731" cy="954107"/>
          </a:xfrm>
          <a:prstGeom prst="rect">
            <a:avLst/>
          </a:prstGeom>
        </p:spPr>
        <p:txBody>
          <a:bodyPr wrap="square">
            <a:spAutoFit/>
          </a:bodyPr>
          <a:lstStyle/>
          <a:p>
            <a:pPr algn="ctr"/>
            <a:r>
              <a:rPr lang="en-US" sz="2800" b="1" dirty="0">
                <a:solidFill>
                  <a:schemeClr val="tx2">
                    <a:lumMod val="40000"/>
                    <a:lumOff val="60000"/>
                  </a:schemeClr>
                </a:solidFill>
                <a:effectLst>
                  <a:reflection blurRad="6350" stA="55000" endA="50" endPos="85000" dir="5400000" sy="-100000" algn="bl" rotWithShape="0"/>
                </a:effectLst>
                <a:latin typeface="Lucida Calligraphy" panose="03010101010101010101" pitchFamily="66" charset="0"/>
                <a:ea typeface="Microsoft YaHei Light" panose="020B0502040204020203" pitchFamily="34" charset="-122"/>
              </a:rPr>
              <a:t>Welcome to SAP MM training Session 3</a:t>
            </a:r>
          </a:p>
        </p:txBody>
      </p:sp>
      <p:sp>
        <p:nvSpPr>
          <p:cNvPr id="6" name="Bevel 5"/>
          <p:cNvSpPr/>
          <p:nvPr/>
        </p:nvSpPr>
        <p:spPr>
          <a:xfrm>
            <a:off x="1746673" y="1494458"/>
            <a:ext cx="8596459" cy="3869083"/>
          </a:xfrm>
          <a:prstGeom prst="bevel">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MASTER DATA</a:t>
            </a:r>
          </a:p>
          <a:p>
            <a:pPr algn="ctr"/>
            <a:endParaRPr lang="en-US" dirty="0">
              <a:latin typeface="Arial" panose="020B0604020202020204" pitchFamily="34" charset="0"/>
              <a:cs typeface="Arial" panose="020B0604020202020204" pitchFamily="34" charset="0"/>
            </a:endParaRPr>
          </a:p>
        </p:txBody>
      </p:sp>
      <p:sp>
        <p:nvSpPr>
          <p:cNvPr id="8" name="TextBox 7"/>
          <p:cNvSpPr txBox="1"/>
          <p:nvPr/>
        </p:nvSpPr>
        <p:spPr>
          <a:xfrm>
            <a:off x="1746673" y="6209941"/>
            <a:ext cx="9298744"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latin typeface="+mj-lt"/>
              </a:rPr>
              <a:t> </a:t>
            </a:r>
            <a:r>
              <a:rPr lang="en-US" b="1" dirty="0">
                <a:latin typeface="+mj-lt"/>
              </a:rPr>
              <a:t>Trainer</a:t>
            </a:r>
            <a:r>
              <a:rPr lang="en-US" b="1">
                <a:latin typeface="+mj-lt"/>
              </a:rPr>
              <a:t>: NGWA HENRY NGWA                     </a:t>
            </a:r>
            <a:r>
              <a:rPr lang="en-US" b="1" dirty="0">
                <a:latin typeface="+mj-lt"/>
              </a:rPr>
              <a:t>I           Phone: +1(571)-969-8016   </a:t>
            </a:r>
          </a:p>
          <a:p>
            <a:r>
              <a:rPr lang="en-US" b="1" dirty="0">
                <a:latin typeface="+mj-lt"/>
              </a:rPr>
              <a:t> Email: </a:t>
            </a:r>
            <a:r>
              <a:rPr lang="en-US" b="1" u="sng" dirty="0">
                <a:latin typeface="+mj-lt"/>
              </a:rPr>
              <a:t>i</a:t>
            </a:r>
            <a:r>
              <a:rPr lang="en-US" b="1" u="sng" dirty="0">
                <a:latin typeface="+mj-lt"/>
                <a:hlinkClick r:id="rId2"/>
              </a:rPr>
              <a:t>nfo@studysapnow.com</a:t>
            </a:r>
            <a:r>
              <a:rPr lang="en-US" b="1" dirty="0">
                <a:latin typeface="+mj-lt"/>
              </a:rPr>
              <a:t>                 	I           Website: www.studySAPnow.com </a:t>
            </a:r>
          </a:p>
        </p:txBody>
      </p:sp>
      <p:sp>
        <p:nvSpPr>
          <p:cNvPr id="9" name="TextBox 8">
            <a:extLst>
              <a:ext uri="{FF2B5EF4-FFF2-40B4-BE49-F238E27FC236}">
                <a16:creationId xmlns:a16="http://schemas.microsoft.com/office/drawing/2014/main" id="{CBD8DF31-3D34-4704-8E71-A12FD9B9DB0B}"/>
              </a:ext>
            </a:extLst>
          </p:cNvPr>
          <p:cNvSpPr txBox="1"/>
          <p:nvPr/>
        </p:nvSpPr>
        <p:spPr>
          <a:xfrm>
            <a:off x="1746673" y="6209941"/>
            <a:ext cx="9451414"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latin typeface="+mj-lt"/>
              </a:rPr>
              <a:t> </a:t>
            </a:r>
            <a:r>
              <a:rPr lang="en-US" b="1" dirty="0">
                <a:latin typeface="+mj-lt"/>
              </a:rPr>
              <a:t>Trainer: NGWA HENRY NGWA                     I           Phone: +237 67510 4631</a:t>
            </a:r>
          </a:p>
          <a:p>
            <a:r>
              <a:rPr lang="en-US" b="1" dirty="0">
                <a:latin typeface="+mj-lt"/>
              </a:rPr>
              <a:t> Email: </a:t>
            </a:r>
            <a:r>
              <a:rPr lang="en-US" b="1" u="sng" dirty="0">
                <a:latin typeface="+mj-lt"/>
              </a:rPr>
              <a:t>ngwahenry2@gmail.com</a:t>
            </a:r>
            <a:r>
              <a:rPr lang="en-US" b="1" dirty="0">
                <a:latin typeface="+mj-lt"/>
              </a:rPr>
              <a:t>                 I           Website: www.sapbizsolutions.com </a:t>
            </a:r>
          </a:p>
        </p:txBody>
      </p:sp>
    </p:spTree>
    <p:extLst>
      <p:ext uri="{BB962C8B-B14F-4D97-AF65-F5344CB8AC3E}">
        <p14:creationId xmlns:p14="http://schemas.microsoft.com/office/powerpoint/2010/main" val="344650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n 4"/>
          <p:cNvSpPr/>
          <p:nvPr/>
        </p:nvSpPr>
        <p:spPr>
          <a:xfrm>
            <a:off x="0" y="436296"/>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Master Data Topics</a:t>
            </a:r>
          </a:p>
          <a:p>
            <a:pPr algn="ctr"/>
            <a:endParaRPr lang="en-US" dirty="0"/>
          </a:p>
        </p:txBody>
      </p:sp>
      <p:sp>
        <p:nvSpPr>
          <p:cNvPr id="7" name="TextBox 6"/>
          <p:cNvSpPr txBox="1"/>
          <p:nvPr/>
        </p:nvSpPr>
        <p:spPr>
          <a:xfrm>
            <a:off x="3599301" y="1323273"/>
            <a:ext cx="7983940" cy="3693319"/>
          </a:xfrm>
          <a:prstGeom prst="rect">
            <a:avLst/>
          </a:prstGeom>
          <a:noFill/>
        </p:spPr>
        <p:txBody>
          <a:bodyPr wrap="square" rtlCol="0">
            <a:spAutoFit/>
          </a:bodyPr>
          <a:lstStyle/>
          <a:p>
            <a:pPr marL="285750" indent="-285750">
              <a:buFont typeface="Wingdings" panose="05000000000000000000" pitchFamily="2" charset="2"/>
              <a:buChar char="v"/>
            </a:pPr>
            <a:r>
              <a:rPr lang="en-US" sz="2600" b="1" dirty="0">
                <a:solidFill>
                  <a:schemeClr val="bg1"/>
                </a:solidFill>
                <a:latin typeface="Arial" panose="020B0604020202020204" pitchFamily="34" charset="0"/>
                <a:cs typeface="Arial" panose="020B0604020202020204" pitchFamily="34" charset="0"/>
              </a:rPr>
              <a:t>Types of users in SAP</a:t>
            </a:r>
          </a:p>
          <a:p>
            <a:pPr marL="285750" indent="-285750">
              <a:buFont typeface="Wingdings" panose="05000000000000000000" pitchFamily="2" charset="2"/>
              <a:buChar char="v"/>
            </a:pPr>
            <a:r>
              <a:rPr lang="en-US" sz="2600" b="1" dirty="0">
                <a:solidFill>
                  <a:schemeClr val="bg1"/>
                </a:solidFill>
                <a:latin typeface="Arial" panose="020B0604020202020204" pitchFamily="34" charset="0"/>
                <a:cs typeface="Arial" panose="020B0604020202020204" pitchFamily="34" charset="0"/>
              </a:rPr>
              <a:t>Types of SAP data </a:t>
            </a:r>
          </a:p>
          <a:p>
            <a:pPr marL="285750" indent="-285750">
              <a:buFont typeface="Wingdings" panose="05000000000000000000" pitchFamily="2" charset="2"/>
              <a:buChar char="v"/>
            </a:pPr>
            <a:r>
              <a:rPr lang="en-US" sz="2600" b="1" dirty="0">
                <a:solidFill>
                  <a:schemeClr val="bg1"/>
                </a:solidFill>
                <a:latin typeface="Arial" panose="020B0604020202020204" pitchFamily="34" charset="0"/>
                <a:cs typeface="Arial" panose="020B0604020202020204" pitchFamily="34" charset="0"/>
              </a:rPr>
              <a:t>Significance of Master data</a:t>
            </a:r>
          </a:p>
          <a:p>
            <a:pPr marL="285750" lvl="0" indent="-285750">
              <a:buFont typeface="Wingdings" panose="05000000000000000000" pitchFamily="2" charset="2"/>
              <a:buChar char="v"/>
            </a:pPr>
            <a:r>
              <a:rPr lang="en-US" sz="2600" b="1" dirty="0">
                <a:solidFill>
                  <a:schemeClr val="bg1"/>
                </a:solidFill>
                <a:latin typeface="Arial" panose="020B0604020202020204" pitchFamily="34" charset="0"/>
                <a:ea typeface="Calibri" panose="020F0502020204030204" pitchFamily="34" charset="0"/>
                <a:cs typeface="Arial" panose="020B0604020202020204" pitchFamily="34" charset="0"/>
              </a:rPr>
              <a:t>Create/Change/Display Master Data</a:t>
            </a:r>
            <a:endParaRPr lang="en-US" sz="26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85750" lvl="0" indent="-285750">
              <a:buFont typeface="Wingdings" panose="05000000000000000000" pitchFamily="2" charset="2"/>
              <a:buChar char="v"/>
            </a:pPr>
            <a:r>
              <a:rPr lang="en-US" sz="2600" b="1" dirty="0">
                <a:solidFill>
                  <a:schemeClr val="bg1"/>
                </a:solidFill>
                <a:latin typeface="Arial" panose="020B0604020202020204" pitchFamily="34" charset="0"/>
                <a:ea typeface="Calibri" panose="020F0502020204030204" pitchFamily="34" charset="0"/>
                <a:cs typeface="Arial" panose="020B0604020202020204" pitchFamily="34" charset="0"/>
              </a:rPr>
              <a:t>Copy Master Data</a:t>
            </a:r>
          </a:p>
          <a:p>
            <a:pPr marL="285750" indent="-285750">
              <a:buFont typeface="Wingdings" panose="05000000000000000000" pitchFamily="2" charset="2"/>
              <a:buChar char="v"/>
            </a:pPr>
            <a:r>
              <a:rPr lang="en-US" sz="2600" b="1" dirty="0">
                <a:solidFill>
                  <a:schemeClr val="bg1"/>
                </a:solidFill>
                <a:latin typeface="Arial" panose="020B0604020202020204" pitchFamily="34" charset="0"/>
                <a:ea typeface="Calibri" panose="020F0502020204030204" pitchFamily="34" charset="0"/>
                <a:cs typeface="Arial" panose="020B0604020202020204" pitchFamily="34" charset="0"/>
              </a:rPr>
              <a:t>Vendor Master Data</a:t>
            </a:r>
          </a:p>
          <a:p>
            <a:pPr marL="285750" lvl="0" indent="-285750">
              <a:buFont typeface="Wingdings" panose="05000000000000000000" pitchFamily="2" charset="2"/>
              <a:buChar char="v"/>
            </a:pPr>
            <a:r>
              <a:rPr lang="en-US" sz="2600" b="1" dirty="0">
                <a:solidFill>
                  <a:schemeClr val="bg1"/>
                </a:solidFill>
                <a:latin typeface="Arial" panose="020B0604020202020204" pitchFamily="34" charset="0"/>
                <a:ea typeface="Calibri" panose="020F0502020204030204" pitchFamily="34" charset="0"/>
                <a:cs typeface="Arial" panose="020B0604020202020204" pitchFamily="34" charset="0"/>
              </a:rPr>
              <a:t>Material Master Data</a:t>
            </a:r>
          </a:p>
          <a:p>
            <a:pPr marL="285750" indent="-285750">
              <a:buFont typeface="Wingdings" panose="05000000000000000000" pitchFamily="2" charset="2"/>
              <a:buChar char="v"/>
            </a:pPr>
            <a:r>
              <a:rPr lang="en-US" sz="2600" b="1" dirty="0">
                <a:solidFill>
                  <a:schemeClr val="bg1"/>
                </a:solidFill>
                <a:latin typeface="Arial" panose="020B0604020202020204" pitchFamily="34" charset="0"/>
                <a:ea typeface="Calibri" panose="020F0502020204030204" pitchFamily="34" charset="0"/>
                <a:cs typeface="Arial" panose="020B0604020202020204" pitchFamily="34" charset="0"/>
              </a:rPr>
              <a:t>Entry aids for Material Master</a:t>
            </a:r>
          </a:p>
          <a:p>
            <a:pPr marL="285750" lvl="0" indent="-285750">
              <a:buFont typeface="Wingdings" panose="05000000000000000000" pitchFamily="2" charset="2"/>
              <a:buChar char="v"/>
            </a:pPr>
            <a:r>
              <a:rPr lang="en-US" sz="2600" b="1" dirty="0">
                <a:solidFill>
                  <a:schemeClr val="bg1"/>
                </a:solidFill>
                <a:latin typeface="Arial" panose="020B0604020202020204" pitchFamily="34" charset="0"/>
                <a:ea typeface="Calibri" panose="020F0502020204030204" pitchFamily="34" charset="0"/>
                <a:cs typeface="Arial" panose="020B0604020202020204" pitchFamily="34" charset="0"/>
              </a:rPr>
              <a:t>Collective Entry for Storage Location</a:t>
            </a:r>
            <a:endParaRPr lang="en-US" sz="26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898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1" end="1"/>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2" end="2"/>
                                            </p:txEl>
                                          </p:spTgt>
                                        </p:tgtEl>
                                        <p:attrNameLst>
                                          <p:attrName>ppt_c</p:attrName>
                                        </p:attrNameLst>
                                      </p:cBhvr>
                                      <p:to>
                                        <a:srgbClr val="808080"/>
                                      </p:to>
                                    </p:animClr>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3" end="3"/>
                                            </p:txEl>
                                          </p:spTgt>
                                        </p:tgtEl>
                                        <p:attrNameLst>
                                          <p:attrName>ppt_c</p:attrName>
                                        </p:attrNameLst>
                                      </p:cBhvr>
                                      <p:to>
                                        <a:srgbClr val="808080"/>
                                      </p:to>
                                    </p:animClr>
                                  </p:sub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4" end="4"/>
                                            </p:txEl>
                                          </p:spTgt>
                                        </p:tgtEl>
                                        <p:attrNameLst>
                                          <p:attrName>ppt_c</p:attrName>
                                        </p:attrNameLst>
                                      </p:cBhvr>
                                      <p:to>
                                        <a:srgbClr val="808080"/>
                                      </p:to>
                                    </p:animClr>
                                  </p:sub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5" end="5"/>
                                            </p:txEl>
                                          </p:spTgt>
                                        </p:tgtEl>
                                        <p:attrNameLst>
                                          <p:attrName>ppt_c</p:attrName>
                                        </p:attrNameLst>
                                      </p:cBhvr>
                                      <p:to>
                                        <a:srgbClr val="808080"/>
                                      </p:to>
                                    </p:animClr>
                                  </p:sub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6" end="6"/>
                                            </p:txEl>
                                          </p:spTgt>
                                        </p:tgtEl>
                                        <p:attrNameLst>
                                          <p:attrName>ppt_c</p:attrName>
                                        </p:attrNameLst>
                                      </p:cBhvr>
                                      <p:to>
                                        <a:srgbClr val="808080"/>
                                      </p:to>
                                    </p:animClr>
                                  </p:sub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xEl>
                                              <p:pRg st="7" end="7"/>
                                            </p:txEl>
                                          </p:spTgt>
                                        </p:tgtEl>
                                        <p:attrNameLst>
                                          <p:attrName>style.visibility</p:attrName>
                                        </p:attrNameLst>
                                      </p:cBhvr>
                                      <p:to>
                                        <p:strVal val="visible"/>
                                      </p:to>
                                    </p:set>
                                    <p:animEffect transition="in" filter="fade">
                                      <p:cBhvr>
                                        <p:cTn id="56" dur="1000"/>
                                        <p:tgtEl>
                                          <p:spTgt spid="7">
                                            <p:txEl>
                                              <p:pRg st="7" end="7"/>
                                            </p:txEl>
                                          </p:spTgt>
                                        </p:tgtEl>
                                      </p:cBhvr>
                                    </p:animEffect>
                                    <p:anim calcmode="lin" valueType="num">
                                      <p:cBhvr>
                                        <p:cTn id="57"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7" end="7"/>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7" end="7"/>
                                            </p:txEl>
                                          </p:spTgt>
                                        </p:tgtEl>
                                        <p:attrNameLst>
                                          <p:attrName>ppt_c</p:attrName>
                                        </p:attrNameLst>
                                      </p:cBhvr>
                                      <p:to>
                                        <a:srgbClr val="808080"/>
                                      </p:to>
                                    </p:animClr>
                                  </p:sub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
                                            <p:txEl>
                                              <p:pRg st="8" end="8"/>
                                            </p:txEl>
                                          </p:spTgt>
                                        </p:tgtEl>
                                        <p:attrNameLst>
                                          <p:attrName>style.visibility</p:attrName>
                                        </p:attrNameLst>
                                      </p:cBhvr>
                                      <p:to>
                                        <p:strVal val="visible"/>
                                      </p:to>
                                    </p:set>
                                    <p:animEffect transition="in" filter="fade">
                                      <p:cBhvr>
                                        <p:cTn id="63" dur="1000"/>
                                        <p:tgtEl>
                                          <p:spTgt spid="7">
                                            <p:txEl>
                                              <p:pRg st="8" end="8"/>
                                            </p:txEl>
                                          </p:spTgt>
                                        </p:tgtEl>
                                      </p:cBhvr>
                                    </p:animEffect>
                                    <p:anim calcmode="lin" valueType="num">
                                      <p:cBhvr>
                                        <p:cTn id="64"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8" end="8"/>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7">
                                            <p:txEl>
                                              <p:pRg st="8" end="8"/>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436296"/>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Types of users in SAP</a:t>
            </a:r>
          </a:p>
          <a:p>
            <a:pPr algn="ctr"/>
            <a:endParaRPr lang="en-US" sz="3600" dirty="0">
              <a:latin typeface="Arial" panose="020B0604020202020204" pitchFamily="34" charset="0"/>
              <a:cs typeface="Arial" panose="020B0604020202020204" pitchFamily="34" charset="0"/>
            </a:endParaRPr>
          </a:p>
        </p:txBody>
      </p:sp>
      <p:sp>
        <p:nvSpPr>
          <p:cNvPr id="6" name="TextBox 5"/>
          <p:cNvSpPr txBox="1"/>
          <p:nvPr/>
        </p:nvSpPr>
        <p:spPr>
          <a:xfrm>
            <a:off x="3941684" y="1711429"/>
            <a:ext cx="6578220" cy="3108543"/>
          </a:xfrm>
          <a:prstGeom prst="rect">
            <a:avLst/>
          </a:prstGeom>
          <a:noFill/>
        </p:spPr>
        <p:txBody>
          <a:bodyPr wrap="square" rtlCol="0">
            <a:spAutoFit/>
          </a:bodyPr>
          <a:lstStyle/>
          <a:p>
            <a:pPr marL="285750" indent="-285750">
              <a:buFont typeface="Wingdings" panose="05000000000000000000" pitchFamily="2" charset="2"/>
              <a:buChar char="q"/>
            </a:pPr>
            <a:r>
              <a:rPr lang="en-US" sz="2800" b="1" dirty="0">
                <a:solidFill>
                  <a:schemeClr val="bg1"/>
                </a:solidFill>
                <a:latin typeface="Arial" panose="020B0604020202020204" pitchFamily="34" charset="0"/>
                <a:cs typeface="Arial" panose="020B0604020202020204" pitchFamily="34" charset="0"/>
              </a:rPr>
              <a:t>End users</a:t>
            </a:r>
          </a:p>
          <a:p>
            <a:pPr marL="285750" indent="-285750">
              <a:buFont typeface="Wingdings" panose="05000000000000000000" pitchFamily="2" charset="2"/>
              <a:buChar char="q"/>
            </a:pPr>
            <a:endParaRPr lang="en-US" sz="28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endParaRPr lang="en-US" sz="28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800" b="1" dirty="0">
                <a:solidFill>
                  <a:schemeClr val="bg1"/>
                </a:solidFill>
                <a:latin typeface="Arial" panose="020B0604020202020204" pitchFamily="34" charset="0"/>
                <a:cs typeface="Arial" panose="020B0604020202020204" pitchFamily="34" charset="0"/>
              </a:rPr>
              <a:t>Super/Power users</a:t>
            </a:r>
          </a:p>
          <a:p>
            <a:pPr marL="285750" indent="-285750">
              <a:buFont typeface="Wingdings" panose="05000000000000000000" pitchFamily="2" charset="2"/>
              <a:buChar char="q"/>
            </a:pPr>
            <a:endParaRPr lang="en-US" sz="28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endParaRPr lang="en-US" sz="28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800" b="1" dirty="0">
                <a:solidFill>
                  <a:schemeClr val="bg1"/>
                </a:solidFill>
                <a:latin typeface="Arial" panose="020B0604020202020204" pitchFamily="34" charset="0"/>
                <a:cs typeface="Arial" panose="020B0604020202020204" pitchFamily="34" charset="0"/>
              </a:rPr>
              <a:t>SAP Consultants</a:t>
            </a:r>
          </a:p>
        </p:txBody>
      </p:sp>
    </p:spTree>
    <p:extLst>
      <p:ext uri="{BB962C8B-B14F-4D97-AF65-F5344CB8AC3E}">
        <p14:creationId xmlns:p14="http://schemas.microsoft.com/office/powerpoint/2010/main" val="254073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3" end="3"/>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6" end="6"/>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436296"/>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Types of SAP Data</a:t>
            </a:r>
          </a:p>
          <a:p>
            <a:pPr algn="ctr"/>
            <a:endParaRPr lang="en-US" sz="3600" dirty="0">
              <a:latin typeface="Arial" panose="020B0604020202020204" pitchFamily="34" charset="0"/>
              <a:cs typeface="Arial" panose="020B0604020202020204" pitchFamily="34" charset="0"/>
            </a:endParaRPr>
          </a:p>
        </p:txBody>
      </p:sp>
      <p:sp>
        <p:nvSpPr>
          <p:cNvPr id="6" name="TextBox 5"/>
          <p:cNvSpPr txBox="1"/>
          <p:nvPr/>
        </p:nvSpPr>
        <p:spPr>
          <a:xfrm>
            <a:off x="3772871" y="1765119"/>
            <a:ext cx="8024883" cy="3293209"/>
          </a:xfrm>
          <a:prstGeom prst="rect">
            <a:avLst/>
          </a:prstGeom>
          <a:noFill/>
        </p:spPr>
        <p:txBody>
          <a:bodyPr wrap="square" rtlCol="0">
            <a:spAutoFit/>
          </a:bodyPr>
          <a:lstStyle/>
          <a:p>
            <a:pPr marL="285750" indent="-285750">
              <a:buFont typeface="Wingdings" panose="05000000000000000000" pitchFamily="2" charset="2"/>
              <a:buChar char="q"/>
            </a:pPr>
            <a:r>
              <a:rPr lang="en-US" sz="2600" b="1" dirty="0">
                <a:solidFill>
                  <a:schemeClr val="bg1"/>
                </a:solidFill>
                <a:latin typeface="Arial" panose="020B0604020202020204" pitchFamily="34" charset="0"/>
                <a:cs typeface="Arial" panose="020B0604020202020204" pitchFamily="34" charset="0"/>
              </a:rPr>
              <a:t>Master data (Vendor, material, etc.)  </a:t>
            </a:r>
          </a:p>
          <a:p>
            <a:pPr marL="285750" indent="-285750">
              <a:buFont typeface="Wingdings" panose="05000000000000000000" pitchFamily="2" charset="2"/>
              <a:buChar char="q"/>
            </a:pPr>
            <a:endParaRPr lang="en-US" sz="26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endParaRPr lang="en-US" sz="26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600" b="1" dirty="0">
                <a:solidFill>
                  <a:schemeClr val="bg1"/>
                </a:solidFill>
                <a:latin typeface="Arial" panose="020B0604020202020204" pitchFamily="34" charset="0"/>
                <a:cs typeface="Arial" panose="020B0604020202020204" pitchFamily="34" charset="0"/>
              </a:rPr>
              <a:t>Transaction data (Purchase order, sales order, invoice)</a:t>
            </a:r>
          </a:p>
          <a:p>
            <a:pPr marL="285750" indent="-285750">
              <a:buFont typeface="Wingdings" panose="05000000000000000000" pitchFamily="2" charset="2"/>
              <a:buChar char="q"/>
            </a:pPr>
            <a:endParaRPr lang="en-US" sz="26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endParaRPr lang="en-US" sz="26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600" b="1" dirty="0">
                <a:solidFill>
                  <a:schemeClr val="bg1"/>
                </a:solidFill>
                <a:latin typeface="Arial" panose="020B0604020202020204" pitchFamily="34" charset="0"/>
                <a:cs typeface="Arial" panose="020B0604020202020204" pitchFamily="34" charset="0"/>
              </a:rPr>
              <a:t>Customizing data</a:t>
            </a:r>
          </a:p>
        </p:txBody>
      </p:sp>
    </p:spTree>
    <p:extLst>
      <p:ext uri="{BB962C8B-B14F-4D97-AF65-F5344CB8AC3E}">
        <p14:creationId xmlns:p14="http://schemas.microsoft.com/office/powerpoint/2010/main" val="41382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3" end="3"/>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6">
                                            <p:txEl>
                                              <p:pRg st="6" end="6"/>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436296"/>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Significance of Master Data</a:t>
            </a:r>
          </a:p>
          <a:p>
            <a:pPr algn="ctr"/>
            <a:endParaRPr lang="en-US" sz="3600" dirty="0">
              <a:latin typeface="Arial" panose="020B0604020202020204" pitchFamily="34" charset="0"/>
              <a:cs typeface="Arial" panose="020B0604020202020204" pitchFamily="34" charset="0"/>
            </a:endParaRPr>
          </a:p>
        </p:txBody>
      </p:sp>
      <p:sp>
        <p:nvSpPr>
          <p:cNvPr id="44" name="Curved Left Arrow 43"/>
          <p:cNvSpPr/>
          <p:nvPr/>
        </p:nvSpPr>
        <p:spPr>
          <a:xfrm rot="12979403">
            <a:off x="4685044" y="1296986"/>
            <a:ext cx="1089313" cy="2952742"/>
          </a:xfrm>
          <a:prstGeom prst="curvedLeftArrow">
            <a:avLst>
              <a:gd name="adj1" fmla="val 25000"/>
              <a:gd name="adj2" fmla="val 50000"/>
              <a:gd name="adj3" fmla="val 45269"/>
            </a:avLst>
          </a:prstGeom>
          <a:solidFill>
            <a:srgbClr val="6C4D9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Curved Right Arrow 40"/>
          <p:cNvSpPr/>
          <p:nvPr/>
        </p:nvSpPr>
        <p:spPr>
          <a:xfrm rot="7753204">
            <a:off x="8476278" y="1125192"/>
            <a:ext cx="922475" cy="2683615"/>
          </a:xfrm>
          <a:prstGeom prst="curvedRightArrow">
            <a:avLst>
              <a:gd name="adj1" fmla="val 25000"/>
              <a:gd name="adj2" fmla="val 50000"/>
              <a:gd name="adj3" fmla="val 51491"/>
            </a:avLst>
          </a:prstGeom>
          <a:solidFill>
            <a:srgbClr val="6C4D9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9" name="Group 18"/>
          <p:cNvGrpSpPr/>
          <p:nvPr/>
        </p:nvGrpSpPr>
        <p:grpSpPr>
          <a:xfrm>
            <a:off x="6466913" y="4600221"/>
            <a:ext cx="1435316" cy="1786932"/>
            <a:chOff x="6250103" y="3134725"/>
            <a:chExt cx="1389564" cy="1891462"/>
          </a:xfrm>
        </p:grpSpPr>
        <p:pic>
          <p:nvPicPr>
            <p:cNvPr id="20" name="Content Placeholder 3"/>
            <p:cNvPicPr>
              <a:picLocks noChangeAspect="1"/>
            </p:cNvPicPr>
            <p:nvPr/>
          </p:nvPicPr>
          <p:blipFill rotWithShape="1">
            <a:blip r:embed="rId2">
              <a:extLst>
                <a:ext uri="{28A0092B-C50C-407E-A947-70E740481C1C}">
                  <a14:useLocalDpi xmlns:a14="http://schemas.microsoft.com/office/drawing/2010/main" val="0"/>
                </a:ext>
              </a:extLst>
            </a:blip>
            <a:srcRect t="283" r="86"/>
            <a:stretch/>
          </p:blipFill>
          <p:spPr>
            <a:xfrm>
              <a:off x="6250103" y="3134725"/>
              <a:ext cx="1374301" cy="1371600"/>
            </a:xfrm>
            <a:prstGeom prst="rect">
              <a:avLst/>
            </a:prstGeom>
          </p:spPr>
        </p:pic>
        <p:sp>
          <p:nvSpPr>
            <p:cNvPr id="21" name="Rectangle 20"/>
            <p:cNvSpPr/>
            <p:nvPr/>
          </p:nvSpPr>
          <p:spPr>
            <a:xfrm>
              <a:off x="6250103" y="4506325"/>
              <a:ext cx="1374301" cy="5198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6265366" y="4472360"/>
              <a:ext cx="1374301" cy="55382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Purchasing Info record</a:t>
              </a:r>
            </a:p>
          </p:txBody>
        </p:sp>
      </p:grpSp>
      <p:grpSp>
        <p:nvGrpSpPr>
          <p:cNvPr id="27" name="Group 26"/>
          <p:cNvGrpSpPr/>
          <p:nvPr/>
        </p:nvGrpSpPr>
        <p:grpSpPr>
          <a:xfrm>
            <a:off x="6405666" y="1338844"/>
            <a:ext cx="1373991" cy="1651376"/>
            <a:chOff x="4360115" y="1544027"/>
            <a:chExt cx="1176292" cy="1284898"/>
          </a:xfrm>
        </p:grpSpPr>
        <p:sp>
          <p:nvSpPr>
            <p:cNvPr id="28" name="Folded Corner 27"/>
            <p:cNvSpPr/>
            <p:nvPr/>
          </p:nvSpPr>
          <p:spPr>
            <a:xfrm>
              <a:off x="4360115" y="1544027"/>
              <a:ext cx="1176292" cy="1284898"/>
            </a:xfrm>
            <a:prstGeom prst="foldedCorner">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4360115" y="1544027"/>
              <a:ext cx="1176292" cy="1029738"/>
            </a:xfrm>
            <a:prstGeom prst="rect">
              <a:avLst/>
            </a:prstGeom>
            <a:noFill/>
          </p:spPr>
          <p:txBody>
            <a:bodyPr wrap="square" rtlCol="0">
              <a:spAutoFit/>
            </a:bodyPr>
            <a:lstStyle/>
            <a:p>
              <a:r>
                <a:rPr lang="en-US" sz="1200" b="1" u="sng" dirty="0">
                  <a:solidFill>
                    <a:schemeClr val="bg1"/>
                  </a:solidFill>
                </a:rPr>
                <a:t>Purchase Order</a:t>
              </a:r>
            </a:p>
            <a:p>
              <a:endParaRPr lang="en-US" sz="1200" b="1" u="sng" dirty="0">
                <a:solidFill>
                  <a:schemeClr val="bg1"/>
                </a:solidFill>
              </a:endParaRPr>
            </a:p>
            <a:p>
              <a:r>
                <a:rPr lang="en-US" sz="1400" b="1" dirty="0">
                  <a:solidFill>
                    <a:schemeClr val="bg1"/>
                  </a:solidFill>
                </a:rPr>
                <a:t>Items</a:t>
              </a:r>
            </a:p>
            <a:p>
              <a:r>
                <a:rPr lang="en-US" sz="1400" b="1" dirty="0">
                  <a:solidFill>
                    <a:schemeClr val="bg1"/>
                  </a:solidFill>
                </a:rPr>
                <a:t>10 __________</a:t>
              </a:r>
            </a:p>
            <a:p>
              <a:r>
                <a:rPr lang="en-US" sz="1400" b="1" dirty="0">
                  <a:solidFill>
                    <a:schemeClr val="bg1"/>
                  </a:solidFill>
                </a:rPr>
                <a:t>20  ________</a:t>
              </a:r>
            </a:p>
            <a:p>
              <a:r>
                <a:rPr lang="en-US" sz="1400" b="1" dirty="0">
                  <a:solidFill>
                    <a:schemeClr val="bg1"/>
                  </a:solidFill>
                </a:rPr>
                <a:t>25  _________</a:t>
              </a:r>
            </a:p>
          </p:txBody>
        </p:sp>
      </p:grpSp>
      <p:sp>
        <p:nvSpPr>
          <p:cNvPr id="31" name="Rectangle 30"/>
          <p:cNvSpPr/>
          <p:nvPr/>
        </p:nvSpPr>
        <p:spPr>
          <a:xfrm>
            <a:off x="4053009" y="4600221"/>
            <a:ext cx="1371102" cy="534036"/>
          </a:xfrm>
          <a:prstGeom prst="rect">
            <a:avLst/>
          </a:prstGeom>
          <a:solidFill>
            <a:srgbClr val="84C823">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3784766" y="3160110"/>
            <a:ext cx="1525949" cy="2094105"/>
            <a:chOff x="3888499" y="2126788"/>
            <a:chExt cx="1525949" cy="2094105"/>
          </a:xfrm>
        </p:grpSpPr>
        <p:pic>
          <p:nvPicPr>
            <p:cNvPr id="30"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8499" y="2126788"/>
              <a:ext cx="1463040" cy="1570885"/>
            </a:xfrm>
            <a:prstGeom prst="rect">
              <a:avLst/>
            </a:prstGeom>
          </p:spPr>
        </p:pic>
        <p:sp>
          <p:nvSpPr>
            <p:cNvPr id="32" name="TextBox 31"/>
            <p:cNvSpPr txBox="1"/>
            <p:nvPr/>
          </p:nvSpPr>
          <p:spPr>
            <a:xfrm>
              <a:off x="3951409" y="3697673"/>
              <a:ext cx="1463039" cy="523220"/>
            </a:xfrm>
            <a:prstGeom prst="rect">
              <a:avLst/>
            </a:prstGeom>
            <a:noFill/>
            <a:ln>
              <a:noFill/>
            </a:ln>
          </p:spPr>
          <p:txBody>
            <a:bodyPr wrap="square" rtlCol="0">
              <a:spAutoFit/>
            </a:bodyPr>
            <a:lstStyle/>
            <a:p>
              <a:pPr algn="ctr"/>
              <a:r>
                <a:rPr lang="en-US" sz="1400" b="1" dirty="0">
                  <a:solidFill>
                    <a:schemeClr val="bg1"/>
                  </a:solidFill>
                </a:rPr>
                <a:t>Material Master record</a:t>
              </a:r>
            </a:p>
          </p:txBody>
        </p:sp>
      </p:grpSp>
      <p:grpSp>
        <p:nvGrpSpPr>
          <p:cNvPr id="52" name="Group 51"/>
          <p:cNvGrpSpPr/>
          <p:nvPr/>
        </p:nvGrpSpPr>
        <p:grpSpPr>
          <a:xfrm>
            <a:off x="9357157" y="2990220"/>
            <a:ext cx="1525949" cy="2094105"/>
            <a:chOff x="9357157" y="2990220"/>
            <a:chExt cx="1525949" cy="2094105"/>
          </a:xfrm>
        </p:grpSpPr>
        <p:pic>
          <p:nvPicPr>
            <p:cNvPr id="35"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7157" y="2990220"/>
              <a:ext cx="1463040" cy="1570885"/>
            </a:xfrm>
            <a:prstGeom prst="rect">
              <a:avLst/>
            </a:prstGeom>
          </p:spPr>
        </p:pic>
        <p:sp>
          <p:nvSpPr>
            <p:cNvPr id="36" name="TextBox 35"/>
            <p:cNvSpPr txBox="1"/>
            <p:nvPr/>
          </p:nvSpPr>
          <p:spPr>
            <a:xfrm>
              <a:off x="9420067" y="4561105"/>
              <a:ext cx="1463039" cy="523220"/>
            </a:xfrm>
            <a:prstGeom prst="rect">
              <a:avLst/>
            </a:prstGeom>
            <a:noFill/>
            <a:ln>
              <a:noFill/>
            </a:ln>
          </p:spPr>
          <p:txBody>
            <a:bodyPr wrap="square" rtlCol="0">
              <a:spAutoFit/>
            </a:bodyPr>
            <a:lstStyle/>
            <a:p>
              <a:pPr algn="ctr"/>
              <a:r>
                <a:rPr lang="en-US" sz="1400" b="1" dirty="0">
                  <a:solidFill>
                    <a:schemeClr val="bg1"/>
                  </a:solidFill>
                </a:rPr>
                <a:t>Vendor Master record</a:t>
              </a:r>
            </a:p>
          </p:txBody>
        </p:sp>
      </p:grpSp>
      <p:sp>
        <p:nvSpPr>
          <p:cNvPr id="37" name="Up-Down Arrow 36"/>
          <p:cNvSpPr/>
          <p:nvPr/>
        </p:nvSpPr>
        <p:spPr>
          <a:xfrm>
            <a:off x="6954775" y="3217253"/>
            <a:ext cx="275772" cy="1225867"/>
          </a:xfrm>
          <a:prstGeom prst="upDown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Left Arrow 45"/>
          <p:cNvSpPr/>
          <p:nvPr/>
        </p:nvSpPr>
        <p:spPr>
          <a:xfrm rot="19831299">
            <a:off x="7954343" y="5283482"/>
            <a:ext cx="1576654" cy="291751"/>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Left Arrow 46"/>
          <p:cNvSpPr/>
          <p:nvPr/>
        </p:nvSpPr>
        <p:spPr>
          <a:xfrm rot="12774206">
            <a:off x="5044013" y="4968336"/>
            <a:ext cx="1450385" cy="322007"/>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p:cNvGrpSpPr/>
          <p:nvPr/>
        </p:nvGrpSpPr>
        <p:grpSpPr>
          <a:xfrm>
            <a:off x="3903232" y="0"/>
            <a:ext cx="6654630" cy="721051"/>
            <a:chOff x="3614055" y="1"/>
            <a:chExt cx="6654630" cy="721051"/>
          </a:xfrm>
        </p:grpSpPr>
        <p:sp>
          <p:nvSpPr>
            <p:cNvPr id="49" name="Can 48"/>
            <p:cNvSpPr/>
            <p:nvPr/>
          </p:nvSpPr>
          <p:spPr>
            <a:xfrm rot="5400000">
              <a:off x="6580844" y="-2966788"/>
              <a:ext cx="721051" cy="6654630"/>
            </a:xfrm>
            <a:prstGeom prst="ca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p:cNvSpPr txBox="1"/>
            <p:nvPr/>
          </p:nvSpPr>
          <p:spPr>
            <a:xfrm>
              <a:off x="4284842" y="72167"/>
              <a:ext cx="589141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Why do we need Master data?</a:t>
              </a:r>
            </a:p>
          </p:txBody>
        </p:sp>
      </p:grpSp>
    </p:spTree>
    <p:extLst>
      <p:ext uri="{BB962C8B-B14F-4D97-AF65-F5344CB8AC3E}">
        <p14:creationId xmlns:p14="http://schemas.microsoft.com/office/powerpoint/2010/main" val="3268277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746673" y="1494458"/>
            <a:ext cx="8596459" cy="3869083"/>
          </a:xfrm>
          <a:prstGeom prst="bevel">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panose="020B0604020202020204" pitchFamily="34" charset="0"/>
                <a:cs typeface="Arial" panose="020B0604020202020204" pitchFamily="34" charset="0"/>
              </a:rPr>
              <a:t>VENDOR MASTER DATA</a:t>
            </a:r>
          </a:p>
        </p:txBody>
      </p:sp>
    </p:spTree>
    <p:extLst>
      <p:ext uri="{BB962C8B-B14F-4D97-AF65-F5344CB8AC3E}">
        <p14:creationId xmlns:p14="http://schemas.microsoft.com/office/powerpoint/2010/main" val="360640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48593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Vendor Master Data</a:t>
            </a:r>
          </a:p>
          <a:p>
            <a:pPr algn="ctr"/>
            <a:endParaRPr lang="en-US" sz="3600" dirty="0">
              <a:latin typeface="Arial" panose="020B0604020202020204" pitchFamily="34" charset="0"/>
              <a:cs typeface="Arial" panose="020B0604020202020204" pitchFamily="34" charset="0"/>
            </a:endParaRPr>
          </a:p>
        </p:txBody>
      </p:sp>
      <p:grpSp>
        <p:nvGrpSpPr>
          <p:cNvPr id="15" name="Group 14"/>
          <p:cNvGrpSpPr/>
          <p:nvPr/>
        </p:nvGrpSpPr>
        <p:grpSpPr>
          <a:xfrm>
            <a:off x="3558842" y="683038"/>
            <a:ext cx="5572701" cy="1554480"/>
            <a:chOff x="3558842" y="683038"/>
            <a:chExt cx="5572701" cy="1554480"/>
          </a:xfrm>
        </p:grpSpPr>
        <p:pic>
          <p:nvPicPr>
            <p:cNvPr id="7" name="Content Placeholder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842" y="683038"/>
              <a:ext cx="1694258" cy="1554480"/>
            </a:xfrm>
            <a:prstGeom prst="rect">
              <a:avLst/>
            </a:prstGeom>
          </p:spPr>
        </p:pic>
        <p:sp>
          <p:nvSpPr>
            <p:cNvPr id="9" name="Right Arrow 8"/>
            <p:cNvSpPr/>
            <p:nvPr/>
          </p:nvSpPr>
          <p:spPr>
            <a:xfrm>
              <a:off x="5253101" y="1103086"/>
              <a:ext cx="639700" cy="357192"/>
            </a:xfrm>
            <a:prstGeom prst="rightArrow">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5865828" y="981258"/>
              <a:ext cx="3265715" cy="1138773"/>
            </a:xfrm>
            <a:prstGeom prst="rect">
              <a:avLst/>
            </a:prstGeom>
            <a:noFill/>
          </p:spPr>
          <p:txBody>
            <a:bodyPr wrap="square" rtlCol="0">
              <a:spAutoFit/>
            </a:bodyPr>
            <a:lstStyle/>
            <a:p>
              <a:r>
                <a:rPr lang="en-US" sz="1600" b="1" u="sng" dirty="0">
                  <a:solidFill>
                    <a:srgbClr val="C00000"/>
                  </a:solidFill>
                  <a:latin typeface="Arial" panose="020B0604020202020204" pitchFamily="34" charset="0"/>
                  <a:cs typeface="Arial" panose="020B0604020202020204" pitchFamily="34" charset="0"/>
                </a:rPr>
                <a:t>General Data</a:t>
              </a:r>
            </a:p>
            <a:p>
              <a:r>
                <a:rPr lang="en-US" sz="1600" b="1" dirty="0">
                  <a:solidFill>
                    <a:srgbClr val="C00000"/>
                  </a:solidFill>
                  <a:latin typeface="Arial" panose="020B0604020202020204" pitchFamily="34" charset="0"/>
                  <a:cs typeface="Arial" panose="020B0604020202020204" pitchFamily="34" charset="0"/>
                </a:rPr>
                <a:t>	</a:t>
              </a:r>
              <a:r>
                <a:rPr lang="en-US" sz="1600" b="1" dirty="0">
                  <a:solidFill>
                    <a:schemeClr val="bg1"/>
                  </a:solidFill>
                  <a:latin typeface="Arial" panose="020B0604020202020204" pitchFamily="34" charset="0"/>
                  <a:cs typeface="Arial" panose="020B0604020202020204" pitchFamily="34" charset="0"/>
                </a:rPr>
                <a:t>Address, communication, control data, bank details.</a:t>
              </a:r>
            </a:p>
            <a:p>
              <a:endParaRPr lang="en-US" sz="2000" b="1" dirty="0">
                <a:solidFill>
                  <a:schemeClr val="bg1"/>
                </a:solidFill>
                <a:latin typeface="Arial" panose="020B0604020202020204" pitchFamily="34" charset="0"/>
                <a:cs typeface="Arial" panose="020B0604020202020204" pitchFamily="34" charset="0"/>
              </a:endParaRPr>
            </a:p>
          </p:txBody>
        </p:sp>
      </p:grpSp>
      <p:grpSp>
        <p:nvGrpSpPr>
          <p:cNvPr id="16" name="Group 15"/>
          <p:cNvGrpSpPr/>
          <p:nvPr/>
        </p:nvGrpSpPr>
        <p:grpSpPr>
          <a:xfrm>
            <a:off x="3558842" y="2460765"/>
            <a:ext cx="5320432" cy="2000548"/>
            <a:chOff x="3558842" y="2460765"/>
            <a:chExt cx="5320432" cy="2000548"/>
          </a:xfrm>
        </p:grpSpPr>
        <p:pic>
          <p:nvPicPr>
            <p:cNvPr id="6"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8842" y="2460765"/>
              <a:ext cx="1463040" cy="1617346"/>
            </a:xfrm>
            <a:prstGeom prst="rect">
              <a:avLst/>
            </a:prstGeom>
          </p:spPr>
        </p:pic>
        <p:sp>
          <p:nvSpPr>
            <p:cNvPr id="10" name="Right Arrow 9"/>
            <p:cNvSpPr/>
            <p:nvPr/>
          </p:nvSpPr>
          <p:spPr>
            <a:xfrm>
              <a:off x="5013548" y="2974994"/>
              <a:ext cx="639701" cy="357192"/>
            </a:xfrm>
            <a:prstGeom prst="rightArrow">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5653249" y="2860875"/>
              <a:ext cx="3226025" cy="1600438"/>
            </a:xfrm>
            <a:prstGeom prst="rect">
              <a:avLst/>
            </a:prstGeom>
            <a:noFill/>
          </p:spPr>
          <p:txBody>
            <a:bodyPr wrap="square" rtlCol="0">
              <a:spAutoFit/>
            </a:bodyPr>
            <a:lstStyle/>
            <a:p>
              <a:r>
                <a:rPr lang="en-US" sz="1600" b="1" u="sng" dirty="0">
                  <a:solidFill>
                    <a:srgbClr val="C00000"/>
                  </a:solidFill>
                  <a:latin typeface="Arial" panose="020B0604020202020204" pitchFamily="34" charset="0"/>
                  <a:cs typeface="Arial" panose="020B0604020202020204" pitchFamily="34" charset="0"/>
                </a:rPr>
                <a:t>Company code data</a:t>
              </a:r>
            </a:p>
            <a:p>
              <a:r>
                <a:rPr lang="en-US" sz="1600" b="1" dirty="0">
                  <a:solidFill>
                    <a:srgbClr val="C00000"/>
                  </a:solidFill>
                  <a:latin typeface="Arial" panose="020B0604020202020204" pitchFamily="34" charset="0"/>
                  <a:cs typeface="Arial" panose="020B0604020202020204" pitchFamily="34" charset="0"/>
                </a:rPr>
                <a:t>	</a:t>
              </a:r>
              <a:r>
                <a:rPr lang="en-US" sz="1600" b="1" dirty="0">
                  <a:solidFill>
                    <a:schemeClr val="bg1"/>
                  </a:solidFill>
                  <a:latin typeface="Arial" panose="020B0604020202020204" pitchFamily="34" charset="0"/>
                  <a:cs typeface="Arial" panose="020B0604020202020204" pitchFamily="34" charset="0"/>
                </a:rPr>
                <a:t>Account management, payment transactions, correspondence, withholding tax.</a:t>
              </a:r>
            </a:p>
            <a:p>
              <a:endParaRPr lang="en-US" b="1" u="sng" dirty="0">
                <a:solidFill>
                  <a:srgbClr val="C00000"/>
                </a:solidFill>
                <a:latin typeface="Arial" panose="020B0604020202020204" pitchFamily="34" charset="0"/>
                <a:cs typeface="Arial" panose="020B0604020202020204" pitchFamily="34" charset="0"/>
              </a:endParaRPr>
            </a:p>
          </p:txBody>
        </p:sp>
      </p:grpSp>
      <p:grpSp>
        <p:nvGrpSpPr>
          <p:cNvPr id="17" name="Group 16"/>
          <p:cNvGrpSpPr/>
          <p:nvPr/>
        </p:nvGrpSpPr>
        <p:grpSpPr>
          <a:xfrm>
            <a:off x="3464434" y="4192230"/>
            <a:ext cx="5241415" cy="1435055"/>
            <a:chOff x="3558842" y="4426855"/>
            <a:chExt cx="5241415" cy="1435055"/>
          </a:xfrm>
        </p:grpSpPr>
        <p:pic>
          <p:nvPicPr>
            <p:cNvPr id="8" name="Content Placeholder 15"/>
            <p:cNvPicPr>
              <a:picLocks noChangeAspect="1"/>
            </p:cNvPicPr>
            <p:nvPr/>
          </p:nvPicPr>
          <p:blipFill rotWithShape="1">
            <a:blip r:embed="rId4">
              <a:extLst>
                <a:ext uri="{28A0092B-C50C-407E-A947-70E740481C1C}">
                  <a14:useLocalDpi xmlns:a14="http://schemas.microsoft.com/office/drawing/2010/main" val="0"/>
                </a:ext>
              </a:extLst>
            </a:blip>
            <a:srcRect l="3890" t="11143" r="1473" b="15779"/>
            <a:stretch/>
          </p:blipFill>
          <p:spPr>
            <a:xfrm>
              <a:off x="3558842" y="4426855"/>
              <a:ext cx="1774557" cy="1280160"/>
            </a:xfrm>
            <a:prstGeom prst="rect">
              <a:avLst/>
            </a:prstGeom>
          </p:spPr>
        </p:pic>
        <p:sp>
          <p:nvSpPr>
            <p:cNvPr id="11" name="Right Arrow 10"/>
            <p:cNvSpPr/>
            <p:nvPr/>
          </p:nvSpPr>
          <p:spPr>
            <a:xfrm>
              <a:off x="5417942" y="4954868"/>
              <a:ext cx="447886" cy="357192"/>
            </a:xfrm>
            <a:prstGeom prst="rightArrow">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5865828" y="4784692"/>
              <a:ext cx="2934429" cy="1077218"/>
            </a:xfrm>
            <a:prstGeom prst="rect">
              <a:avLst/>
            </a:prstGeom>
            <a:noFill/>
          </p:spPr>
          <p:txBody>
            <a:bodyPr wrap="square" rtlCol="0">
              <a:spAutoFit/>
            </a:bodyPr>
            <a:lstStyle/>
            <a:p>
              <a:r>
                <a:rPr lang="en-US" sz="1600" b="1" u="sng" dirty="0">
                  <a:solidFill>
                    <a:srgbClr val="C00000"/>
                  </a:solidFill>
                  <a:latin typeface="Arial" panose="020B0604020202020204" pitchFamily="34" charset="0"/>
                  <a:cs typeface="Arial" panose="020B0604020202020204" pitchFamily="34" charset="0"/>
                </a:rPr>
                <a:t>Purchasing Organization data</a:t>
              </a:r>
            </a:p>
            <a:p>
              <a:r>
                <a:rPr lang="en-US" sz="1600" b="1" dirty="0">
                  <a:solidFill>
                    <a:srgbClr val="C00000"/>
                  </a:solidFill>
                  <a:latin typeface="Arial" panose="020B0604020202020204" pitchFamily="34" charset="0"/>
                  <a:cs typeface="Arial" panose="020B0604020202020204" pitchFamily="34" charset="0"/>
                </a:rPr>
                <a:t>	</a:t>
              </a:r>
              <a:r>
                <a:rPr lang="en-US" sz="1600" b="1" dirty="0">
                  <a:solidFill>
                    <a:schemeClr val="bg1"/>
                  </a:solidFill>
                  <a:latin typeface="Arial" panose="020B0604020202020204" pitchFamily="34" charset="0"/>
                  <a:cs typeface="Arial" panose="020B0604020202020204" pitchFamily="34" charset="0"/>
                </a:rPr>
                <a:t>Purchasing data, partner roles</a:t>
              </a:r>
              <a:r>
                <a:rPr lang="en-US" sz="1400" b="1" dirty="0">
                  <a:solidFill>
                    <a:schemeClr val="bg1"/>
                  </a:solidFill>
                  <a:latin typeface="Arial" panose="020B0604020202020204" pitchFamily="34" charset="0"/>
                  <a:cs typeface="Arial" panose="020B0604020202020204" pitchFamily="34" charset="0"/>
                </a:rPr>
                <a:t>.</a:t>
              </a:r>
              <a:endParaRPr lang="en-US" sz="1400" b="1" dirty="0">
                <a:solidFill>
                  <a:srgbClr val="C00000"/>
                </a:solidFill>
                <a:latin typeface="Arial" panose="020B0604020202020204" pitchFamily="34" charset="0"/>
                <a:cs typeface="Arial" panose="020B0604020202020204" pitchFamily="34" charset="0"/>
              </a:endParaRPr>
            </a:p>
          </p:txBody>
        </p:sp>
      </p:grpSp>
      <p:grpSp>
        <p:nvGrpSpPr>
          <p:cNvPr id="18" name="Group 17"/>
          <p:cNvGrpSpPr/>
          <p:nvPr/>
        </p:nvGrpSpPr>
        <p:grpSpPr>
          <a:xfrm>
            <a:off x="9744269" y="2120030"/>
            <a:ext cx="2194560" cy="2573983"/>
            <a:chOff x="9357157" y="2990220"/>
            <a:chExt cx="1525949" cy="2032684"/>
          </a:xfrm>
        </p:grpSpPr>
        <p:pic>
          <p:nvPicPr>
            <p:cNvPr id="19" name="Content Placeholder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7157" y="2990220"/>
              <a:ext cx="1463040" cy="1570885"/>
            </a:xfrm>
            <a:prstGeom prst="rect">
              <a:avLst/>
            </a:prstGeom>
          </p:spPr>
        </p:pic>
        <p:sp>
          <p:nvSpPr>
            <p:cNvPr id="20" name="TextBox 19"/>
            <p:cNvSpPr txBox="1"/>
            <p:nvPr/>
          </p:nvSpPr>
          <p:spPr>
            <a:xfrm>
              <a:off x="9420067" y="4561105"/>
              <a:ext cx="1463039" cy="461799"/>
            </a:xfrm>
            <a:prstGeom prst="rect">
              <a:avLst/>
            </a:prstGeom>
            <a:solidFill>
              <a:schemeClr val="accent6"/>
            </a:solidFill>
            <a:ln>
              <a:noFill/>
            </a:ln>
          </p:spPr>
          <p:txBody>
            <a:bodyPr wrap="square" rtlCol="0">
              <a:spAutoFit/>
            </a:bodyPr>
            <a:lstStyle/>
            <a:p>
              <a:pPr algn="ctr"/>
              <a:r>
                <a:rPr lang="en-US" sz="1600" b="1" dirty="0">
                  <a:solidFill>
                    <a:schemeClr val="bg1"/>
                  </a:solidFill>
                </a:rPr>
                <a:t>Vendor Master record</a:t>
              </a:r>
            </a:p>
          </p:txBody>
        </p:sp>
      </p:grpSp>
      <p:sp>
        <p:nvSpPr>
          <p:cNvPr id="22" name="TextBox 21"/>
          <p:cNvSpPr txBox="1"/>
          <p:nvPr/>
        </p:nvSpPr>
        <p:spPr>
          <a:xfrm>
            <a:off x="9385172" y="4954331"/>
            <a:ext cx="3003227" cy="1477328"/>
          </a:xfrm>
          <a:prstGeom prst="rect">
            <a:avLst/>
          </a:prstGeom>
          <a:noFill/>
        </p:spPr>
        <p:txBody>
          <a:bodyPr wrap="square" rtlCol="0">
            <a:spAutoFit/>
          </a:bodyPr>
          <a:lstStyle/>
          <a:p>
            <a:r>
              <a:rPr lang="en-US" b="1" dirty="0">
                <a:latin typeface="Arial Black" panose="020B0A04020102020204" pitchFamily="34" charset="0"/>
              </a:rPr>
              <a:t>Transaction codes</a:t>
            </a:r>
          </a:p>
          <a:p>
            <a:pPr marL="285750" indent="-285750">
              <a:buFont typeface="Courier New" panose="02070309020205020404" pitchFamily="49" charset="0"/>
              <a:buChar char="o"/>
            </a:pPr>
            <a:r>
              <a:rPr lang="en-US" b="1" dirty="0">
                <a:latin typeface="Arial Black" panose="020B0A04020102020204" pitchFamily="34" charset="0"/>
              </a:rPr>
              <a:t>XKO1 (Create)</a:t>
            </a:r>
          </a:p>
          <a:p>
            <a:pPr marL="285750" indent="-285750">
              <a:buFont typeface="Courier New" panose="02070309020205020404" pitchFamily="49" charset="0"/>
              <a:buChar char="o"/>
            </a:pPr>
            <a:r>
              <a:rPr lang="en-US" b="1" dirty="0">
                <a:latin typeface="Arial Black" panose="020B0A04020102020204" pitchFamily="34" charset="0"/>
              </a:rPr>
              <a:t>XKO2 (Change)</a:t>
            </a:r>
          </a:p>
          <a:p>
            <a:pPr marL="285750" indent="-285750">
              <a:buFont typeface="Courier New" panose="02070309020205020404" pitchFamily="49" charset="0"/>
              <a:buChar char="o"/>
            </a:pPr>
            <a:r>
              <a:rPr lang="en-US" b="1" dirty="0">
                <a:latin typeface="Arial Black" panose="020B0A04020102020204" pitchFamily="34" charset="0"/>
              </a:rPr>
              <a:t>XK03 (Display)</a:t>
            </a:r>
          </a:p>
          <a:p>
            <a:pPr marL="285750" indent="-285750">
              <a:buFont typeface="Courier New" panose="02070309020205020404" pitchFamily="49" charset="0"/>
              <a:buChar char="o"/>
            </a:pPr>
            <a:endParaRPr lang="en-US" b="1" dirty="0">
              <a:latin typeface="Arial Black" panose="020B0A04020102020204" pitchFamily="34" charset="0"/>
            </a:endParaRPr>
          </a:p>
        </p:txBody>
      </p:sp>
    </p:spTree>
    <p:extLst>
      <p:ext uri="{BB962C8B-B14F-4D97-AF65-F5344CB8AC3E}">
        <p14:creationId xmlns:p14="http://schemas.microsoft.com/office/powerpoint/2010/main" val="207753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fltVal val="0"/>
                                          </p:val>
                                        </p:tav>
                                        <p:tav tm="100000">
                                          <p:val>
                                            <p:strVal val="#ppt_h"/>
                                          </p:val>
                                        </p:tav>
                                      </p:tavLst>
                                    </p:anim>
                                    <p:anim calcmode="lin" valueType="num">
                                      <p:cBhvr>
                                        <p:cTn id="17" dur="1000" fill="hold"/>
                                        <p:tgtEl>
                                          <p:spTgt spid="16"/>
                                        </p:tgtEl>
                                        <p:attrNameLst>
                                          <p:attrName>style.rotation</p:attrName>
                                        </p:attrNameLst>
                                      </p:cBhvr>
                                      <p:tavLst>
                                        <p:tav tm="0">
                                          <p:val>
                                            <p:fltVal val="90"/>
                                          </p:val>
                                        </p:tav>
                                        <p:tav tm="100000">
                                          <p:val>
                                            <p:fltVal val="0"/>
                                          </p:val>
                                        </p:tav>
                                      </p:tavLst>
                                    </p:anim>
                                    <p:animEffect transition="in" filter="fade">
                                      <p:cBhvr>
                                        <p:cTn id="18" dur="1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style.rotation</p:attrName>
                                        </p:attrNameLst>
                                      </p:cBhvr>
                                      <p:tavLst>
                                        <p:tav tm="0">
                                          <p:val>
                                            <p:fltVal val="90"/>
                                          </p:val>
                                        </p:tav>
                                        <p:tav tm="100000">
                                          <p:val>
                                            <p:fltVal val="0"/>
                                          </p:val>
                                        </p:tav>
                                      </p:tavLst>
                                    </p:anim>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80">
                                          <p:stCondLst>
                                            <p:cond delay="0"/>
                                          </p:stCondLst>
                                        </p:cTn>
                                        <p:tgtEl>
                                          <p:spTgt spid="22"/>
                                        </p:tgtEl>
                                      </p:cBhvr>
                                    </p:animEffect>
                                    <p:anim calcmode="lin" valueType="num">
                                      <p:cBhvr>
                                        <p:cTn id="32"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7" dur="26">
                                          <p:stCondLst>
                                            <p:cond delay="650"/>
                                          </p:stCondLst>
                                        </p:cTn>
                                        <p:tgtEl>
                                          <p:spTgt spid="22"/>
                                        </p:tgtEl>
                                      </p:cBhvr>
                                      <p:to x="100000" y="60000"/>
                                    </p:animScale>
                                    <p:animScale>
                                      <p:cBhvr>
                                        <p:cTn id="38" dur="166" decel="50000">
                                          <p:stCondLst>
                                            <p:cond delay="676"/>
                                          </p:stCondLst>
                                        </p:cTn>
                                        <p:tgtEl>
                                          <p:spTgt spid="22"/>
                                        </p:tgtEl>
                                      </p:cBhvr>
                                      <p:to x="100000" y="100000"/>
                                    </p:animScale>
                                    <p:animScale>
                                      <p:cBhvr>
                                        <p:cTn id="39" dur="26">
                                          <p:stCondLst>
                                            <p:cond delay="1312"/>
                                          </p:stCondLst>
                                        </p:cTn>
                                        <p:tgtEl>
                                          <p:spTgt spid="22"/>
                                        </p:tgtEl>
                                      </p:cBhvr>
                                      <p:to x="100000" y="80000"/>
                                    </p:animScale>
                                    <p:animScale>
                                      <p:cBhvr>
                                        <p:cTn id="40" dur="166" decel="50000">
                                          <p:stCondLst>
                                            <p:cond delay="1338"/>
                                          </p:stCondLst>
                                        </p:cTn>
                                        <p:tgtEl>
                                          <p:spTgt spid="22"/>
                                        </p:tgtEl>
                                      </p:cBhvr>
                                      <p:to x="100000" y="100000"/>
                                    </p:animScale>
                                    <p:animScale>
                                      <p:cBhvr>
                                        <p:cTn id="41" dur="26">
                                          <p:stCondLst>
                                            <p:cond delay="1642"/>
                                          </p:stCondLst>
                                        </p:cTn>
                                        <p:tgtEl>
                                          <p:spTgt spid="22"/>
                                        </p:tgtEl>
                                      </p:cBhvr>
                                      <p:to x="100000" y="90000"/>
                                    </p:animScale>
                                    <p:animScale>
                                      <p:cBhvr>
                                        <p:cTn id="42" dur="166" decel="50000">
                                          <p:stCondLst>
                                            <p:cond delay="1668"/>
                                          </p:stCondLst>
                                        </p:cTn>
                                        <p:tgtEl>
                                          <p:spTgt spid="22"/>
                                        </p:tgtEl>
                                      </p:cBhvr>
                                      <p:to x="100000" y="100000"/>
                                    </p:animScale>
                                    <p:animScale>
                                      <p:cBhvr>
                                        <p:cTn id="43" dur="26">
                                          <p:stCondLst>
                                            <p:cond delay="1808"/>
                                          </p:stCondLst>
                                        </p:cTn>
                                        <p:tgtEl>
                                          <p:spTgt spid="22"/>
                                        </p:tgtEl>
                                      </p:cBhvr>
                                      <p:to x="100000" y="95000"/>
                                    </p:animScale>
                                    <p:animScale>
                                      <p:cBhvr>
                                        <p:cTn id="44"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Vendor Master data Org. levels</a:t>
            </a:r>
          </a:p>
          <a:p>
            <a:pPr algn="ctr"/>
            <a:endParaRPr lang="en-US" sz="3600" dirty="0">
              <a:latin typeface="Arial" panose="020B0604020202020204" pitchFamily="34" charset="0"/>
              <a:cs typeface="Arial" panose="020B0604020202020204" pitchFamily="34" charset="0"/>
            </a:endParaRPr>
          </a:p>
        </p:txBody>
      </p:sp>
      <p:sp>
        <p:nvSpPr>
          <p:cNvPr id="12" name="Minus 11"/>
          <p:cNvSpPr/>
          <p:nvPr/>
        </p:nvSpPr>
        <p:spPr>
          <a:xfrm rot="10800000">
            <a:off x="4093029" y="2770027"/>
            <a:ext cx="6865257" cy="505158"/>
          </a:xfrm>
          <a:prstGeom prst="mathMinus">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4397187" y="262123"/>
            <a:ext cx="6762995" cy="5573292"/>
            <a:chOff x="4397187" y="262123"/>
            <a:chExt cx="6762995" cy="5573292"/>
          </a:xfrm>
        </p:grpSpPr>
        <p:sp>
          <p:nvSpPr>
            <p:cNvPr id="13" name="Minus 12"/>
            <p:cNvSpPr/>
            <p:nvPr/>
          </p:nvSpPr>
          <p:spPr>
            <a:xfrm rot="5400000">
              <a:off x="4516673" y="3154260"/>
              <a:ext cx="1104277" cy="505158"/>
            </a:xfrm>
            <a:prstGeom prst="mathMinus">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Minus 13"/>
            <p:cNvSpPr/>
            <p:nvPr/>
          </p:nvSpPr>
          <p:spPr>
            <a:xfrm rot="5400000">
              <a:off x="9347137" y="3189450"/>
              <a:ext cx="1263103" cy="505158"/>
            </a:xfrm>
            <a:prstGeom prst="mathMinus">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p:cNvGrpSpPr/>
            <p:nvPr/>
          </p:nvGrpSpPr>
          <p:grpSpPr>
            <a:xfrm>
              <a:off x="6084329" y="262123"/>
              <a:ext cx="2493880" cy="2149130"/>
              <a:chOff x="5706958" y="247609"/>
              <a:chExt cx="2493880" cy="2488245"/>
            </a:xfrm>
          </p:grpSpPr>
          <p:pic>
            <p:nvPicPr>
              <p:cNvPr id="5" name="Content Placeholder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6958" y="247609"/>
                <a:ext cx="2423147" cy="2223237"/>
              </a:xfrm>
              <a:prstGeom prst="rect">
                <a:avLst/>
              </a:prstGeom>
            </p:spPr>
          </p:pic>
          <p:sp>
            <p:nvSpPr>
              <p:cNvPr id="6" name="Rectangle 5"/>
              <p:cNvSpPr/>
              <p:nvPr/>
            </p:nvSpPr>
            <p:spPr>
              <a:xfrm>
                <a:off x="5706958" y="2380669"/>
                <a:ext cx="2423148" cy="3551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6052723" y="2351983"/>
                <a:ext cx="2148115"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General data</a:t>
                </a:r>
              </a:p>
            </p:txBody>
          </p:sp>
        </p:grpSp>
        <p:sp>
          <p:nvSpPr>
            <p:cNvPr id="11" name="Minus 10"/>
            <p:cNvSpPr/>
            <p:nvPr/>
          </p:nvSpPr>
          <p:spPr>
            <a:xfrm rot="5400000">
              <a:off x="6509043" y="2745699"/>
              <a:ext cx="1573717" cy="505158"/>
            </a:xfrm>
            <a:prstGeom prst="mathMinus">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a:off x="6554534" y="3576821"/>
              <a:ext cx="1791451" cy="1966207"/>
            </a:xfrm>
            <a:prstGeom prst="round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7187" y="3826355"/>
              <a:ext cx="1406172" cy="1554480"/>
            </a:xfrm>
            <a:prstGeom prst="rect">
              <a:avLst/>
            </a:prstGeom>
          </p:spPr>
        </p:pic>
        <p:sp>
          <p:nvSpPr>
            <p:cNvPr id="18" name="TextBox 17"/>
            <p:cNvSpPr txBox="1"/>
            <p:nvPr/>
          </p:nvSpPr>
          <p:spPr>
            <a:xfrm>
              <a:off x="6531430" y="3695654"/>
              <a:ext cx="1886857" cy="1815882"/>
            </a:xfrm>
            <a:prstGeom prst="rect">
              <a:avLst/>
            </a:prstGeom>
            <a:no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Purchasing and accounting data can be maintained centrally or independently of each other</a:t>
              </a:r>
            </a:p>
          </p:txBody>
        </p:sp>
        <p:grpSp>
          <p:nvGrpSpPr>
            <p:cNvPr id="21" name="Group 20"/>
            <p:cNvGrpSpPr/>
            <p:nvPr/>
          </p:nvGrpSpPr>
          <p:grpSpPr>
            <a:xfrm>
              <a:off x="9105595" y="3917795"/>
              <a:ext cx="2054587" cy="1917620"/>
              <a:chOff x="9105595" y="3917795"/>
              <a:chExt cx="2054587" cy="1917620"/>
            </a:xfrm>
          </p:grpSpPr>
          <p:pic>
            <p:nvPicPr>
              <p:cNvPr id="17" name="Content Placeholder 15"/>
              <p:cNvPicPr>
                <a:picLocks noChangeAspect="1"/>
              </p:cNvPicPr>
              <p:nvPr/>
            </p:nvPicPr>
            <p:blipFill rotWithShape="1">
              <a:blip r:embed="rId4">
                <a:extLst>
                  <a:ext uri="{28A0092B-C50C-407E-A947-70E740481C1C}">
                    <a14:useLocalDpi xmlns:a14="http://schemas.microsoft.com/office/drawing/2010/main" val="0"/>
                  </a:ext>
                </a:extLst>
              </a:blip>
              <a:srcRect l="3890" t="11143" r="1473" b="15779"/>
              <a:stretch/>
            </p:blipFill>
            <p:spPr>
              <a:xfrm>
                <a:off x="9105595" y="3917795"/>
                <a:ext cx="2028065" cy="1463040"/>
              </a:xfrm>
              <a:prstGeom prst="rect">
                <a:avLst/>
              </a:prstGeom>
            </p:spPr>
          </p:pic>
          <p:sp>
            <p:nvSpPr>
              <p:cNvPr id="19" name="Rectangle 18"/>
              <p:cNvSpPr/>
              <p:nvPr/>
            </p:nvSpPr>
            <p:spPr>
              <a:xfrm>
                <a:off x="9105595" y="5380835"/>
                <a:ext cx="2028066" cy="423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9302354" y="5250640"/>
                <a:ext cx="1857828" cy="584775"/>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Purchasing Org. data</a:t>
                </a:r>
              </a:p>
            </p:txBody>
          </p:sp>
        </p:grpSp>
        <p:sp>
          <p:nvSpPr>
            <p:cNvPr id="25" name="TextBox 24"/>
            <p:cNvSpPr txBox="1"/>
            <p:nvPr/>
          </p:nvSpPr>
          <p:spPr>
            <a:xfrm>
              <a:off x="4561209" y="5219148"/>
              <a:ext cx="1233715" cy="584775"/>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Company code data</a:t>
              </a:r>
            </a:p>
          </p:txBody>
        </p:sp>
        <p:sp>
          <p:nvSpPr>
            <p:cNvPr id="28" name="Chevron 27"/>
            <p:cNvSpPr/>
            <p:nvPr/>
          </p:nvSpPr>
          <p:spPr>
            <a:xfrm rot="21447828">
              <a:off x="8375535" y="4227887"/>
              <a:ext cx="592133" cy="623864"/>
            </a:xfrm>
            <a:prstGeom prst="chevron">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30" name="Chevron 29"/>
          <p:cNvSpPr/>
          <p:nvPr/>
        </p:nvSpPr>
        <p:spPr>
          <a:xfrm rot="10800000">
            <a:off x="5933416" y="4203143"/>
            <a:ext cx="592133" cy="623864"/>
          </a:xfrm>
          <a:prstGeom prst="chevron">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TextBox 30"/>
          <p:cNvSpPr txBox="1"/>
          <p:nvPr/>
        </p:nvSpPr>
        <p:spPr>
          <a:xfrm>
            <a:off x="8981182" y="688404"/>
            <a:ext cx="3106057" cy="1323439"/>
          </a:xfrm>
          <a:prstGeom prst="rect">
            <a:avLst/>
          </a:prstGeom>
          <a:noFill/>
        </p:spPr>
        <p:txBody>
          <a:bodyPr wrap="square" rtlCol="0">
            <a:spAutoFit/>
          </a:bodyPr>
          <a:lstStyle/>
          <a:p>
            <a:r>
              <a:rPr lang="en-US" sz="2000" dirty="0">
                <a:latin typeface="Arial Black" panose="020B0A04020102020204" pitchFamily="34" charset="0"/>
              </a:rPr>
              <a:t>Transaction codes </a:t>
            </a:r>
          </a:p>
          <a:p>
            <a:pPr marL="285750" indent="-285750">
              <a:buFont typeface="Courier New" panose="02070309020205020404" pitchFamily="49" charset="0"/>
              <a:buChar char="o"/>
            </a:pPr>
            <a:r>
              <a:rPr lang="en-US" sz="2000" dirty="0">
                <a:latin typeface="Arial Black" panose="020B0A04020102020204" pitchFamily="34" charset="0"/>
              </a:rPr>
              <a:t>MK01 (Create)</a:t>
            </a:r>
          </a:p>
          <a:p>
            <a:pPr marL="285750" indent="-285750">
              <a:buFont typeface="Courier New" panose="02070309020205020404" pitchFamily="49" charset="0"/>
              <a:buChar char="o"/>
            </a:pPr>
            <a:r>
              <a:rPr lang="en-US" sz="2000" dirty="0">
                <a:latin typeface="Arial Black" panose="020B0A04020102020204" pitchFamily="34" charset="0"/>
              </a:rPr>
              <a:t>MK02 (Change)</a:t>
            </a:r>
          </a:p>
          <a:p>
            <a:pPr marL="285750" indent="-285750">
              <a:buFont typeface="Courier New" panose="02070309020205020404" pitchFamily="49" charset="0"/>
              <a:buChar char="o"/>
            </a:pPr>
            <a:r>
              <a:rPr lang="en-US" sz="2000" dirty="0">
                <a:latin typeface="Arial Black" panose="020B0A04020102020204" pitchFamily="34" charset="0"/>
              </a:rPr>
              <a:t>MK03 (Display)</a:t>
            </a:r>
          </a:p>
        </p:txBody>
      </p:sp>
    </p:spTree>
    <p:extLst>
      <p:ext uri="{BB962C8B-B14F-4D97-AF65-F5344CB8AC3E}">
        <p14:creationId xmlns:p14="http://schemas.microsoft.com/office/powerpoint/2010/main" val="349887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80">
                                          <p:stCondLst>
                                            <p:cond delay="0"/>
                                          </p:stCondLst>
                                        </p:cTn>
                                        <p:tgtEl>
                                          <p:spTgt spid="31"/>
                                        </p:tgtEl>
                                      </p:cBhvr>
                                    </p:animEffect>
                                    <p:anim calcmode="lin" valueType="num">
                                      <p:cBhvr>
                                        <p:cTn id="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3" dur="26">
                                          <p:stCondLst>
                                            <p:cond delay="650"/>
                                          </p:stCondLst>
                                        </p:cTn>
                                        <p:tgtEl>
                                          <p:spTgt spid="31"/>
                                        </p:tgtEl>
                                      </p:cBhvr>
                                      <p:to x="100000" y="60000"/>
                                    </p:animScale>
                                    <p:animScale>
                                      <p:cBhvr>
                                        <p:cTn id="14" dur="166" decel="50000">
                                          <p:stCondLst>
                                            <p:cond delay="676"/>
                                          </p:stCondLst>
                                        </p:cTn>
                                        <p:tgtEl>
                                          <p:spTgt spid="31"/>
                                        </p:tgtEl>
                                      </p:cBhvr>
                                      <p:to x="100000" y="100000"/>
                                    </p:animScale>
                                    <p:animScale>
                                      <p:cBhvr>
                                        <p:cTn id="15" dur="26">
                                          <p:stCondLst>
                                            <p:cond delay="1312"/>
                                          </p:stCondLst>
                                        </p:cTn>
                                        <p:tgtEl>
                                          <p:spTgt spid="31"/>
                                        </p:tgtEl>
                                      </p:cBhvr>
                                      <p:to x="100000" y="80000"/>
                                    </p:animScale>
                                    <p:animScale>
                                      <p:cBhvr>
                                        <p:cTn id="16" dur="166" decel="50000">
                                          <p:stCondLst>
                                            <p:cond delay="1338"/>
                                          </p:stCondLst>
                                        </p:cTn>
                                        <p:tgtEl>
                                          <p:spTgt spid="31"/>
                                        </p:tgtEl>
                                      </p:cBhvr>
                                      <p:to x="100000" y="100000"/>
                                    </p:animScale>
                                    <p:animScale>
                                      <p:cBhvr>
                                        <p:cTn id="17" dur="26">
                                          <p:stCondLst>
                                            <p:cond delay="1642"/>
                                          </p:stCondLst>
                                        </p:cTn>
                                        <p:tgtEl>
                                          <p:spTgt spid="31"/>
                                        </p:tgtEl>
                                      </p:cBhvr>
                                      <p:to x="100000" y="90000"/>
                                    </p:animScale>
                                    <p:animScale>
                                      <p:cBhvr>
                                        <p:cTn id="18" dur="166" decel="50000">
                                          <p:stCondLst>
                                            <p:cond delay="1668"/>
                                          </p:stCondLst>
                                        </p:cTn>
                                        <p:tgtEl>
                                          <p:spTgt spid="31"/>
                                        </p:tgtEl>
                                      </p:cBhvr>
                                      <p:to x="100000" y="100000"/>
                                    </p:animScale>
                                    <p:animScale>
                                      <p:cBhvr>
                                        <p:cTn id="19" dur="26">
                                          <p:stCondLst>
                                            <p:cond delay="1808"/>
                                          </p:stCondLst>
                                        </p:cTn>
                                        <p:tgtEl>
                                          <p:spTgt spid="31"/>
                                        </p:tgtEl>
                                      </p:cBhvr>
                                      <p:to x="100000" y="95000"/>
                                    </p:animScale>
                                    <p:animScale>
                                      <p:cBhvr>
                                        <p:cTn id="20" dur="166" decel="50000">
                                          <p:stCondLst>
                                            <p:cond delay="1834"/>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822955"/>
            <a:ext cx="2941313" cy="569482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Account Group</a:t>
            </a:r>
          </a:p>
          <a:p>
            <a:pPr algn="ctr"/>
            <a:endParaRPr lang="en-US" sz="3600" dirty="0">
              <a:latin typeface="Arial" panose="020B0604020202020204" pitchFamily="34" charset="0"/>
              <a:cs typeface="Arial" panose="020B0604020202020204" pitchFamily="34" charset="0"/>
            </a:endParaRPr>
          </a:p>
        </p:txBody>
      </p:sp>
      <p:sp>
        <p:nvSpPr>
          <p:cNvPr id="5" name="Oval 4"/>
          <p:cNvSpPr/>
          <p:nvPr/>
        </p:nvSpPr>
        <p:spPr>
          <a:xfrm>
            <a:off x="6385559" y="2437815"/>
            <a:ext cx="2103120" cy="155448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9535885" y="1233714"/>
            <a:ext cx="1683657" cy="899885"/>
          </a:xfrm>
          <a:prstGeom prst="round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6385559" y="4680858"/>
            <a:ext cx="2103120" cy="971141"/>
          </a:xfrm>
          <a:prstGeom prst="round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9535886" y="3092410"/>
            <a:ext cx="1683657" cy="899885"/>
          </a:xfrm>
          <a:prstGeom prst="round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3806371" y="3092410"/>
            <a:ext cx="1683657" cy="899885"/>
          </a:xfrm>
          <a:prstGeom prst="round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3762829" y="1233714"/>
            <a:ext cx="1683657" cy="899885"/>
          </a:xfrm>
          <a:prstGeom prst="round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p:nvSpPr>
        <p:spPr>
          <a:xfrm>
            <a:off x="6424955" y="732699"/>
            <a:ext cx="2063724" cy="910893"/>
          </a:xfrm>
          <a:prstGeom prst="round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Left Arrow 12"/>
          <p:cNvSpPr/>
          <p:nvPr/>
        </p:nvSpPr>
        <p:spPr>
          <a:xfrm rot="8903597">
            <a:off x="8278946" y="2264229"/>
            <a:ext cx="1105264" cy="196536"/>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Left Arrow 14"/>
          <p:cNvSpPr/>
          <p:nvPr/>
        </p:nvSpPr>
        <p:spPr>
          <a:xfrm rot="1887526">
            <a:off x="5536113" y="2311636"/>
            <a:ext cx="1105264" cy="196536"/>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Left Arrow 16"/>
          <p:cNvSpPr/>
          <p:nvPr/>
        </p:nvSpPr>
        <p:spPr>
          <a:xfrm rot="10800000">
            <a:off x="8488679" y="3439886"/>
            <a:ext cx="865058" cy="203097"/>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Left Arrow 17"/>
          <p:cNvSpPr/>
          <p:nvPr/>
        </p:nvSpPr>
        <p:spPr>
          <a:xfrm rot="16200000">
            <a:off x="7092836" y="4225787"/>
            <a:ext cx="688563" cy="221578"/>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Left Arrow 18"/>
          <p:cNvSpPr/>
          <p:nvPr/>
        </p:nvSpPr>
        <p:spPr>
          <a:xfrm>
            <a:off x="5672177" y="3473393"/>
            <a:ext cx="752778" cy="201263"/>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Left Arrow 19"/>
          <p:cNvSpPr/>
          <p:nvPr/>
        </p:nvSpPr>
        <p:spPr>
          <a:xfrm rot="5400000">
            <a:off x="7070886" y="1940072"/>
            <a:ext cx="752778" cy="201263"/>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6561912" y="2927693"/>
            <a:ext cx="1741710" cy="646331"/>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The Account Group </a:t>
            </a:r>
          </a:p>
        </p:txBody>
      </p:sp>
      <p:sp>
        <p:nvSpPr>
          <p:cNvPr id="22" name="TextBox 21"/>
          <p:cNvSpPr txBox="1"/>
          <p:nvPr/>
        </p:nvSpPr>
        <p:spPr>
          <a:xfrm>
            <a:off x="6595289" y="822955"/>
            <a:ext cx="1661891" cy="830997"/>
          </a:xfrm>
          <a:prstGeom prst="rect">
            <a:avLst/>
          </a:prstGeom>
          <a:no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Status( Vendor or one time vendor)</a:t>
            </a:r>
          </a:p>
        </p:txBody>
      </p:sp>
      <p:sp>
        <p:nvSpPr>
          <p:cNvPr id="23" name="TextBox 22"/>
          <p:cNvSpPr txBox="1"/>
          <p:nvPr/>
        </p:nvSpPr>
        <p:spPr>
          <a:xfrm>
            <a:off x="9681027" y="1404403"/>
            <a:ext cx="1393372" cy="584775"/>
          </a:xfrm>
          <a:prstGeom prst="rect">
            <a:avLst/>
          </a:prstGeom>
          <a:no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Field selection</a:t>
            </a:r>
          </a:p>
        </p:txBody>
      </p:sp>
      <p:sp>
        <p:nvSpPr>
          <p:cNvPr id="24" name="TextBox 23"/>
          <p:cNvSpPr txBox="1"/>
          <p:nvPr/>
        </p:nvSpPr>
        <p:spPr>
          <a:xfrm>
            <a:off x="9681027" y="3229227"/>
            <a:ext cx="1393372" cy="584775"/>
          </a:xfrm>
          <a:prstGeom prst="rect">
            <a:avLst/>
          </a:prstGeom>
          <a:no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Partner schema</a:t>
            </a:r>
          </a:p>
        </p:txBody>
      </p:sp>
      <p:sp>
        <p:nvSpPr>
          <p:cNvPr id="26" name="TextBox 25"/>
          <p:cNvSpPr txBox="1"/>
          <p:nvPr/>
        </p:nvSpPr>
        <p:spPr>
          <a:xfrm>
            <a:off x="6561912" y="4776158"/>
            <a:ext cx="1741710" cy="830997"/>
          </a:xfrm>
          <a:prstGeom prst="rect">
            <a:avLst/>
          </a:prstGeom>
          <a:no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Vendor sub-range or plant specific data</a:t>
            </a:r>
          </a:p>
        </p:txBody>
      </p:sp>
      <p:sp>
        <p:nvSpPr>
          <p:cNvPr id="27" name="TextBox 26"/>
          <p:cNvSpPr txBox="1"/>
          <p:nvPr/>
        </p:nvSpPr>
        <p:spPr>
          <a:xfrm>
            <a:off x="3903371" y="3126852"/>
            <a:ext cx="1527629" cy="830997"/>
          </a:xfrm>
          <a:prstGeom prst="rect">
            <a:avLst/>
          </a:prstGeom>
          <a:noFill/>
        </p:spPr>
        <p:txBody>
          <a:bodyPr wrap="square" rtlCol="0">
            <a:spAutoFit/>
          </a:bodyPr>
          <a:lstStyle/>
          <a:p>
            <a:pPr algn="ctr"/>
            <a:r>
              <a:rPr lang="en-US" sz="1600" b="1" dirty="0">
                <a:solidFill>
                  <a:schemeClr val="bg1"/>
                </a:solidFill>
              </a:rPr>
              <a:t>Type of number assignment</a:t>
            </a:r>
          </a:p>
        </p:txBody>
      </p:sp>
      <p:sp>
        <p:nvSpPr>
          <p:cNvPr id="28" name="TextBox 27"/>
          <p:cNvSpPr txBox="1"/>
          <p:nvPr/>
        </p:nvSpPr>
        <p:spPr>
          <a:xfrm>
            <a:off x="3911439" y="1405868"/>
            <a:ext cx="1292743" cy="584775"/>
          </a:xfrm>
          <a:prstGeom prst="rect">
            <a:avLst/>
          </a:prstGeom>
          <a:noFill/>
        </p:spPr>
        <p:txBody>
          <a:bodyPr wrap="square" rtlCol="0">
            <a:spAutoFit/>
          </a:bodyPr>
          <a:lstStyle/>
          <a:p>
            <a:pPr algn="ctr"/>
            <a:r>
              <a:rPr lang="en-US" sz="1600" b="1" dirty="0">
                <a:solidFill>
                  <a:schemeClr val="bg1"/>
                </a:solidFill>
              </a:rPr>
              <a:t>Number interval</a:t>
            </a:r>
          </a:p>
        </p:txBody>
      </p:sp>
    </p:spTree>
    <p:extLst>
      <p:ext uri="{BB962C8B-B14F-4D97-AF65-F5344CB8AC3E}">
        <p14:creationId xmlns:p14="http://schemas.microsoft.com/office/powerpoint/2010/main" val="336255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p:cNvSpPr/>
          <p:nvPr/>
        </p:nvSpPr>
        <p:spPr>
          <a:xfrm>
            <a:off x="9235518" y="1708237"/>
            <a:ext cx="1785257" cy="4197968"/>
          </a:xfrm>
          <a:prstGeom prst="roundRect">
            <a:avLst/>
          </a:prstGeom>
          <a:solidFill>
            <a:srgbClr val="A6A6A6">
              <a:alpha val="69804"/>
            </a:srgbClr>
          </a:solidFill>
          <a:ln>
            <a:solidFill>
              <a:srgbClr val="000000">
                <a:alpha val="50196"/>
              </a:srgb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ight Arrow 34"/>
          <p:cNvSpPr/>
          <p:nvPr/>
        </p:nvSpPr>
        <p:spPr>
          <a:xfrm rot="18590722" flipV="1">
            <a:off x="4401249" y="2755308"/>
            <a:ext cx="1612457" cy="187115"/>
          </a:xfrm>
          <a:prstGeom prst="rightArrow">
            <a:avLst/>
          </a:prstGeom>
          <a:solidFill>
            <a:schemeClr val="accent5">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n 2"/>
          <p:cNvSpPr/>
          <p:nvPr/>
        </p:nvSpPr>
        <p:spPr>
          <a:xfrm>
            <a:off x="1" y="566925"/>
            <a:ext cx="2965894"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One Time Vendor</a:t>
            </a:r>
          </a:p>
          <a:p>
            <a:pPr algn="ctr"/>
            <a:endParaRPr lang="en-US" sz="3600" dirty="0">
              <a:latin typeface="Arial" panose="020B0604020202020204" pitchFamily="34" charset="0"/>
              <a:cs typeface="Arial" panose="020B0604020202020204" pitchFamily="34" charset="0"/>
            </a:endParaRPr>
          </a:p>
        </p:txBody>
      </p:sp>
      <p:pic>
        <p:nvPicPr>
          <p:cNvPr id="6" name="Content Placeholder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9750" y="1866078"/>
            <a:ext cx="1274528" cy="731520"/>
          </a:xfrm>
          <a:prstGeom prst="rect">
            <a:avLst/>
          </a:prstGeom>
        </p:spPr>
      </p:pic>
      <p:pic>
        <p:nvPicPr>
          <p:cNvPr id="8" name="Content Placeholder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6766" y="4318016"/>
            <a:ext cx="1195851" cy="1097280"/>
          </a:xfrm>
          <a:prstGeom prst="rect">
            <a:avLst/>
          </a:prstGeom>
        </p:spPr>
      </p:pic>
      <p:grpSp>
        <p:nvGrpSpPr>
          <p:cNvPr id="11" name="Group 10"/>
          <p:cNvGrpSpPr/>
          <p:nvPr/>
        </p:nvGrpSpPr>
        <p:grpSpPr>
          <a:xfrm>
            <a:off x="3529749" y="513883"/>
            <a:ext cx="1296187" cy="1064835"/>
            <a:chOff x="3529749" y="513883"/>
            <a:chExt cx="1296187" cy="1064835"/>
          </a:xfrm>
        </p:grpSpPr>
        <p:pic>
          <p:nvPicPr>
            <p:cNvPr id="5" name="Picture Placeholder 22"/>
            <p:cNvPicPr>
              <a:picLocks noChangeAspect="1"/>
            </p:cNvPicPr>
            <p:nvPr/>
          </p:nvPicPr>
          <p:blipFill>
            <a:blip r:embed="rId4">
              <a:extLst>
                <a:ext uri="{28A0092B-C50C-407E-A947-70E740481C1C}">
                  <a14:useLocalDpi xmlns:a14="http://schemas.microsoft.com/office/drawing/2010/main" val="0"/>
                </a:ext>
              </a:extLst>
            </a:blip>
            <a:srcRect l="3" r="3"/>
            <a:stretch>
              <a:fillRect/>
            </a:stretch>
          </p:blipFill>
          <p:spPr>
            <a:xfrm>
              <a:off x="3529750" y="513883"/>
              <a:ext cx="1216347" cy="914400"/>
            </a:xfrm>
            <a:prstGeom prst="rect">
              <a:avLst/>
            </a:prstGeom>
          </p:spPr>
        </p:pic>
        <p:sp>
          <p:nvSpPr>
            <p:cNvPr id="10" name="Rectangle 9"/>
            <p:cNvSpPr/>
            <p:nvPr/>
          </p:nvSpPr>
          <p:spPr>
            <a:xfrm>
              <a:off x="3529749" y="1428283"/>
              <a:ext cx="1216347" cy="1504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586767" y="1270941"/>
              <a:ext cx="1239169"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stationaries</a:t>
              </a:r>
            </a:p>
          </p:txBody>
        </p:sp>
      </p:grpSp>
      <p:sp>
        <p:nvSpPr>
          <p:cNvPr id="12" name="TextBox 11"/>
          <p:cNvSpPr txBox="1"/>
          <p:nvPr/>
        </p:nvSpPr>
        <p:spPr>
          <a:xfrm>
            <a:off x="3882560" y="2027999"/>
            <a:ext cx="921718"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MSK Ltd</a:t>
            </a:r>
          </a:p>
        </p:txBody>
      </p:sp>
      <p:grpSp>
        <p:nvGrpSpPr>
          <p:cNvPr id="16" name="Group 15"/>
          <p:cNvGrpSpPr/>
          <p:nvPr/>
        </p:nvGrpSpPr>
        <p:grpSpPr>
          <a:xfrm>
            <a:off x="3565109" y="2859658"/>
            <a:ext cx="1145627" cy="1356490"/>
            <a:chOff x="3565109" y="2859658"/>
            <a:chExt cx="1145627" cy="1356490"/>
          </a:xfrm>
        </p:grpSpPr>
        <p:pic>
          <p:nvPicPr>
            <p:cNvPr id="7" name="Content Placeholder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5109" y="2859658"/>
              <a:ext cx="1145627" cy="1097280"/>
            </a:xfrm>
            <a:prstGeom prst="rect">
              <a:avLst/>
            </a:prstGeom>
          </p:spPr>
        </p:pic>
        <p:sp>
          <p:nvSpPr>
            <p:cNvPr id="13" name="Rectangle 12"/>
            <p:cNvSpPr/>
            <p:nvPr/>
          </p:nvSpPr>
          <p:spPr>
            <a:xfrm>
              <a:off x="3574142" y="3956938"/>
              <a:ext cx="1136594" cy="2563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568757" y="3908371"/>
              <a:ext cx="1091966" cy="307777"/>
            </a:xfrm>
            <a:prstGeom prst="rect">
              <a:avLst/>
            </a:prstGeom>
          </p:spPr>
          <p:txBody>
            <a:bodyPr wrap="none">
              <a:spAutoFit/>
            </a:bodyPr>
            <a:lstStyle/>
            <a:p>
              <a:r>
                <a:rPr lang="en-US" sz="1400" b="1" dirty="0">
                  <a:solidFill>
                    <a:schemeClr val="bg1"/>
                  </a:solidFill>
                </a:rPr>
                <a:t>Electrician</a:t>
              </a:r>
            </a:p>
          </p:txBody>
        </p:sp>
      </p:grpSp>
      <p:sp>
        <p:nvSpPr>
          <p:cNvPr id="17" name="TextBox 16"/>
          <p:cNvSpPr txBox="1"/>
          <p:nvPr/>
        </p:nvSpPr>
        <p:spPr>
          <a:xfrm>
            <a:off x="3376850" y="5335782"/>
            <a:ext cx="1522144"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plumber</a:t>
            </a:r>
          </a:p>
        </p:txBody>
      </p:sp>
      <p:grpSp>
        <p:nvGrpSpPr>
          <p:cNvPr id="18" name="Group 17"/>
          <p:cNvGrpSpPr/>
          <p:nvPr/>
        </p:nvGrpSpPr>
        <p:grpSpPr>
          <a:xfrm>
            <a:off x="5738010" y="468236"/>
            <a:ext cx="2132058" cy="1992529"/>
            <a:chOff x="4360115" y="1544027"/>
            <a:chExt cx="1176292" cy="1284898"/>
          </a:xfrm>
        </p:grpSpPr>
        <p:sp>
          <p:nvSpPr>
            <p:cNvPr id="19" name="Folded Corner 18"/>
            <p:cNvSpPr/>
            <p:nvPr/>
          </p:nvSpPr>
          <p:spPr>
            <a:xfrm>
              <a:off x="4360115" y="1544027"/>
              <a:ext cx="1176292" cy="1284898"/>
            </a:xfrm>
            <a:prstGeom prst="foldedCorner">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4360115" y="1544027"/>
              <a:ext cx="1176292" cy="893125"/>
            </a:xfrm>
            <a:prstGeom prst="rect">
              <a:avLst/>
            </a:prstGeom>
            <a:noFill/>
          </p:spPr>
          <p:txBody>
            <a:bodyPr wrap="square" rtlCol="0">
              <a:spAutoFit/>
            </a:bodyPr>
            <a:lstStyle/>
            <a:p>
              <a:r>
                <a:rPr lang="en-US" sz="1400" b="1" u="sng" dirty="0">
                  <a:solidFill>
                    <a:schemeClr val="bg1"/>
                  </a:solidFill>
                </a:rPr>
                <a:t>Vendor Master Record</a:t>
              </a:r>
            </a:p>
            <a:p>
              <a:endParaRPr lang="en-US" sz="1400" b="1" u="sng" dirty="0">
                <a:solidFill>
                  <a:schemeClr val="bg1"/>
                </a:solidFill>
              </a:endParaRPr>
            </a:p>
            <a:p>
              <a:r>
                <a:rPr lang="en-US" sz="1400" b="1" dirty="0">
                  <a:solidFill>
                    <a:schemeClr val="bg1"/>
                  </a:solidFill>
                </a:rPr>
                <a:t>Description </a:t>
              </a:r>
            </a:p>
            <a:p>
              <a:r>
                <a:rPr lang="en-US" sz="1400" b="1" dirty="0">
                  <a:solidFill>
                    <a:schemeClr val="bg1"/>
                  </a:solidFill>
                </a:rPr>
                <a:t>Language</a:t>
              </a:r>
            </a:p>
            <a:p>
              <a:r>
                <a:rPr lang="en-US" sz="1400" b="1" dirty="0">
                  <a:solidFill>
                    <a:schemeClr val="bg1"/>
                  </a:solidFill>
                </a:rPr>
                <a:t>Reconciliation Acct</a:t>
              </a:r>
            </a:p>
            <a:p>
              <a:r>
                <a:rPr lang="en-US" sz="1400" b="1" dirty="0">
                  <a:solidFill>
                    <a:schemeClr val="bg1"/>
                  </a:solidFill>
                </a:rPr>
                <a:t>Currency </a:t>
              </a:r>
            </a:p>
          </p:txBody>
        </p:sp>
      </p:grpSp>
      <p:sp>
        <p:nvSpPr>
          <p:cNvPr id="21" name="Bent Arrow 20"/>
          <p:cNvSpPr/>
          <p:nvPr/>
        </p:nvSpPr>
        <p:spPr>
          <a:xfrm rot="5400000">
            <a:off x="7652238" y="1288441"/>
            <a:ext cx="1401220" cy="943428"/>
          </a:xfrm>
          <a:prstGeom prst="ben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22" name="Group 21"/>
          <p:cNvGrpSpPr/>
          <p:nvPr/>
        </p:nvGrpSpPr>
        <p:grpSpPr>
          <a:xfrm>
            <a:off x="7939315" y="2491653"/>
            <a:ext cx="1117600" cy="1165851"/>
            <a:chOff x="4360115" y="1544027"/>
            <a:chExt cx="1176292" cy="1284898"/>
          </a:xfrm>
          <a:solidFill>
            <a:schemeClr val="tx1"/>
          </a:solidFill>
        </p:grpSpPr>
        <p:sp>
          <p:nvSpPr>
            <p:cNvPr id="23" name="Folded Corner 22"/>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360115" y="1544027"/>
              <a:ext cx="1176292" cy="1017613"/>
            </a:xfrm>
            <a:prstGeom prst="rect">
              <a:avLst/>
            </a:prstGeom>
            <a:grpFill/>
          </p:spPr>
          <p:txBody>
            <a:bodyPr wrap="square" rtlCol="0">
              <a:spAutoFit/>
            </a:bodyPr>
            <a:lstStyle/>
            <a:p>
              <a:r>
                <a:rPr lang="en-US" sz="1200" b="1" u="sng" dirty="0">
                  <a:solidFill>
                    <a:schemeClr val="bg1"/>
                  </a:solidFill>
                </a:rPr>
                <a:t>RFQ/PO</a:t>
              </a:r>
            </a:p>
            <a:p>
              <a:r>
                <a:rPr lang="en-US" sz="1400" b="1" dirty="0">
                  <a:solidFill>
                    <a:schemeClr val="bg1"/>
                  </a:solidFill>
                </a:rPr>
                <a:t>________ _________</a:t>
              </a:r>
            </a:p>
            <a:p>
              <a:r>
                <a:rPr lang="en-US" sz="1400" b="1" dirty="0">
                  <a:solidFill>
                    <a:schemeClr val="bg1"/>
                  </a:solidFill>
                </a:rPr>
                <a:t>_________</a:t>
              </a:r>
            </a:p>
          </p:txBody>
        </p:sp>
      </p:grpSp>
      <p:grpSp>
        <p:nvGrpSpPr>
          <p:cNvPr id="28" name="Group 27"/>
          <p:cNvGrpSpPr/>
          <p:nvPr/>
        </p:nvGrpSpPr>
        <p:grpSpPr>
          <a:xfrm>
            <a:off x="7939314" y="3956938"/>
            <a:ext cx="1117600" cy="1165851"/>
            <a:chOff x="4360115" y="1544027"/>
            <a:chExt cx="1176292" cy="1284898"/>
          </a:xfrm>
          <a:solidFill>
            <a:schemeClr val="tx1"/>
          </a:solidFill>
        </p:grpSpPr>
        <p:sp>
          <p:nvSpPr>
            <p:cNvPr id="29" name="Folded Corner 28"/>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4360115" y="1544027"/>
              <a:ext cx="1176292" cy="508806"/>
            </a:xfrm>
            <a:prstGeom prst="rect">
              <a:avLst/>
            </a:prstGeom>
            <a:grpFill/>
          </p:spPr>
          <p:txBody>
            <a:bodyPr wrap="square" rtlCol="0">
              <a:spAutoFit/>
            </a:bodyPr>
            <a:lstStyle/>
            <a:p>
              <a:r>
                <a:rPr lang="en-US" sz="1200" b="1" u="sng" dirty="0">
                  <a:solidFill>
                    <a:schemeClr val="bg1"/>
                  </a:solidFill>
                </a:rPr>
                <a:t>Invoice Verification</a:t>
              </a:r>
            </a:p>
          </p:txBody>
        </p:sp>
      </p:grpSp>
      <p:sp>
        <p:nvSpPr>
          <p:cNvPr id="31" name="Down Arrow 30"/>
          <p:cNvSpPr/>
          <p:nvPr/>
        </p:nvSpPr>
        <p:spPr>
          <a:xfrm>
            <a:off x="8392885" y="3657504"/>
            <a:ext cx="210457" cy="299434"/>
          </a:xfrm>
          <a:prstGeom prst="down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ight Arrow 33"/>
          <p:cNvSpPr/>
          <p:nvPr/>
        </p:nvSpPr>
        <p:spPr>
          <a:xfrm rot="18071877" flipV="1">
            <a:off x="4010760" y="3573009"/>
            <a:ext cx="2655081" cy="168992"/>
          </a:xfrm>
          <a:prstGeom prst="rightArrow">
            <a:avLst/>
          </a:prstGeom>
          <a:solidFill>
            <a:schemeClr val="accent5">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ight Arrow 35"/>
          <p:cNvSpPr/>
          <p:nvPr/>
        </p:nvSpPr>
        <p:spPr>
          <a:xfrm flipV="1">
            <a:off x="4825936" y="1936354"/>
            <a:ext cx="824561" cy="183290"/>
          </a:xfrm>
          <a:prstGeom prst="rightArrow">
            <a:avLst/>
          </a:prstGeom>
          <a:solidFill>
            <a:schemeClr val="accent5">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ight Arrow 36"/>
          <p:cNvSpPr/>
          <p:nvPr/>
        </p:nvSpPr>
        <p:spPr>
          <a:xfrm rot="21447799" flipV="1">
            <a:off x="4809991" y="936215"/>
            <a:ext cx="847709" cy="193318"/>
          </a:xfrm>
          <a:prstGeom prst="rightArrow">
            <a:avLst/>
          </a:prstGeom>
          <a:solidFill>
            <a:schemeClr val="accent5">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 name="Content Placeholder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80665" y="2500583"/>
            <a:ext cx="1297459" cy="914400"/>
          </a:xfrm>
          <a:prstGeom prst="rect">
            <a:avLst/>
          </a:prstGeom>
        </p:spPr>
      </p:pic>
      <p:pic>
        <p:nvPicPr>
          <p:cNvPr id="41" name="Content Placeholder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0482" y="4085118"/>
            <a:ext cx="1297459" cy="914400"/>
          </a:xfrm>
          <a:prstGeom prst="rect">
            <a:avLst/>
          </a:prstGeom>
        </p:spPr>
      </p:pic>
    </p:spTree>
    <p:extLst>
      <p:ext uri="{BB962C8B-B14F-4D97-AF65-F5344CB8AC3E}">
        <p14:creationId xmlns:p14="http://schemas.microsoft.com/office/powerpoint/2010/main" val="124289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down)">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8897257" y="3405685"/>
            <a:ext cx="2423886" cy="3385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15"/>
          <p:cNvSpPr/>
          <p:nvPr/>
        </p:nvSpPr>
        <p:spPr>
          <a:xfrm>
            <a:off x="4136572" y="3381382"/>
            <a:ext cx="2365828" cy="314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Reconciliation Account for Vendor Master</a:t>
            </a:r>
          </a:p>
          <a:p>
            <a:pPr algn="ctr"/>
            <a:endParaRPr lang="en-US" sz="3600" dirty="0">
              <a:latin typeface="Arial" panose="020B0604020202020204" pitchFamily="34" charset="0"/>
              <a:cs typeface="Arial" panose="020B0604020202020204" pitchFamily="34" charset="0"/>
            </a:endParaRPr>
          </a:p>
        </p:txBody>
      </p:sp>
      <p:sp>
        <p:nvSpPr>
          <p:cNvPr id="5" name="Rectangle 4"/>
          <p:cNvSpPr/>
          <p:nvPr/>
        </p:nvSpPr>
        <p:spPr>
          <a:xfrm>
            <a:off x="4136572" y="812799"/>
            <a:ext cx="7184571" cy="2046514"/>
          </a:xfrm>
          <a:prstGeom prst="rect">
            <a:avLst/>
          </a:prstGeom>
          <a:solidFill>
            <a:srgbClr val="59B1CD">
              <a:alpha val="6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entagon 6"/>
          <p:cNvSpPr/>
          <p:nvPr/>
        </p:nvSpPr>
        <p:spPr>
          <a:xfrm>
            <a:off x="3497942" y="1480457"/>
            <a:ext cx="2467429" cy="827314"/>
          </a:xfrm>
          <a:prstGeom prst="homePlate">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759201" y="1570948"/>
            <a:ext cx="1654629" cy="646331"/>
          </a:xfrm>
          <a:prstGeom prst="rect">
            <a:avLst/>
          </a:prstGeom>
          <a:noFill/>
        </p:spPr>
        <p:txBody>
          <a:bodyPr wrap="square" rtlCol="0">
            <a:spAutoFit/>
          </a:bodyPr>
          <a:lstStyle/>
          <a:p>
            <a:pPr algn="ctr"/>
            <a:r>
              <a:rPr lang="en-US" b="1" dirty="0">
                <a:solidFill>
                  <a:schemeClr val="bg1"/>
                </a:solidFill>
              </a:rPr>
              <a:t>Enter </a:t>
            </a:r>
            <a:r>
              <a:rPr lang="en-US" b="1" dirty="0">
                <a:solidFill>
                  <a:schemeClr val="bg1"/>
                </a:solidFill>
                <a:latin typeface="Arial" panose="020B0604020202020204" pitchFamily="34" charset="0"/>
                <a:cs typeface="Arial" panose="020B0604020202020204" pitchFamily="34" charset="0"/>
              </a:rPr>
              <a:t>vendor</a:t>
            </a:r>
            <a:r>
              <a:rPr lang="en-US" b="1" dirty="0">
                <a:solidFill>
                  <a:schemeClr val="bg1"/>
                </a:solidFill>
              </a:rPr>
              <a:t> invoice </a:t>
            </a:r>
          </a:p>
        </p:txBody>
      </p:sp>
      <p:grpSp>
        <p:nvGrpSpPr>
          <p:cNvPr id="12" name="Group 11"/>
          <p:cNvGrpSpPr/>
          <p:nvPr/>
        </p:nvGrpSpPr>
        <p:grpSpPr>
          <a:xfrm>
            <a:off x="6604001" y="979713"/>
            <a:ext cx="1778512" cy="1828800"/>
            <a:chOff x="6304209" y="921657"/>
            <a:chExt cx="1778512" cy="1828800"/>
          </a:xfrm>
        </p:grpSpPr>
        <p:pic>
          <p:nvPicPr>
            <p:cNvPr id="6" name="Content Placeholder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4209" y="921657"/>
              <a:ext cx="1778512" cy="1828800"/>
            </a:xfrm>
            <a:prstGeom prst="rect">
              <a:avLst/>
            </a:prstGeom>
          </p:spPr>
        </p:pic>
        <p:sp>
          <p:nvSpPr>
            <p:cNvPr id="9" name="TextBox 8"/>
            <p:cNvSpPr txBox="1"/>
            <p:nvPr/>
          </p:nvSpPr>
          <p:spPr>
            <a:xfrm>
              <a:off x="6476618" y="1189726"/>
              <a:ext cx="1112846"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R/3 System</a:t>
              </a:r>
            </a:p>
          </p:txBody>
        </p:sp>
      </p:grpSp>
      <p:sp>
        <p:nvSpPr>
          <p:cNvPr id="10" name="Rectangle 9"/>
          <p:cNvSpPr/>
          <p:nvPr/>
        </p:nvSpPr>
        <p:spPr>
          <a:xfrm>
            <a:off x="4136572" y="3381382"/>
            <a:ext cx="7184571" cy="1632858"/>
          </a:xfrm>
          <a:prstGeom prst="rect">
            <a:avLst/>
          </a:prstGeom>
          <a:solidFill>
            <a:srgbClr val="59B1CD">
              <a:alpha val="6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entagon 13"/>
          <p:cNvSpPr/>
          <p:nvPr/>
        </p:nvSpPr>
        <p:spPr>
          <a:xfrm rot="5400000">
            <a:off x="7239257" y="2612348"/>
            <a:ext cx="508000" cy="1030068"/>
          </a:xfrm>
          <a:prstGeom prst="homePlat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4080846" y="3357694"/>
            <a:ext cx="2421554"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Sub ledger accounting</a:t>
            </a:r>
          </a:p>
        </p:txBody>
      </p:sp>
      <p:grpSp>
        <p:nvGrpSpPr>
          <p:cNvPr id="45" name="Group 44"/>
          <p:cNvGrpSpPr/>
          <p:nvPr/>
        </p:nvGrpSpPr>
        <p:grpSpPr>
          <a:xfrm>
            <a:off x="4499428" y="3700527"/>
            <a:ext cx="1465943" cy="1045644"/>
            <a:chOff x="4499428" y="3700527"/>
            <a:chExt cx="1465943" cy="1045644"/>
          </a:xfrm>
        </p:grpSpPr>
        <p:sp>
          <p:nvSpPr>
            <p:cNvPr id="17" name="Rectangle 16"/>
            <p:cNvSpPr/>
            <p:nvPr/>
          </p:nvSpPr>
          <p:spPr>
            <a:xfrm>
              <a:off x="4586515" y="3759200"/>
              <a:ext cx="1248229" cy="98697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Minus 24"/>
            <p:cNvSpPr/>
            <p:nvPr/>
          </p:nvSpPr>
          <p:spPr>
            <a:xfrm>
              <a:off x="4499428" y="3909236"/>
              <a:ext cx="1465943" cy="10885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Minus 27"/>
            <p:cNvSpPr/>
            <p:nvPr/>
          </p:nvSpPr>
          <p:spPr>
            <a:xfrm rot="5400000">
              <a:off x="4787266" y="4258394"/>
              <a:ext cx="846725" cy="4717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4786304" y="3700527"/>
              <a:ext cx="972458"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Vendor A</a:t>
              </a:r>
            </a:p>
          </p:txBody>
        </p:sp>
      </p:grpSp>
      <p:sp>
        <p:nvSpPr>
          <p:cNvPr id="30" name="Up Arrow 29"/>
          <p:cNvSpPr/>
          <p:nvPr/>
        </p:nvSpPr>
        <p:spPr>
          <a:xfrm>
            <a:off x="5465563" y="4139525"/>
            <a:ext cx="159656" cy="601533"/>
          </a:xfrm>
          <a:prstGeom prst="upArrow">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5127147" y="4745337"/>
            <a:ext cx="1649263" cy="831831"/>
            <a:chOff x="5127147" y="4745337"/>
            <a:chExt cx="1649263" cy="831831"/>
          </a:xfrm>
        </p:grpSpPr>
        <p:sp>
          <p:nvSpPr>
            <p:cNvPr id="32" name="Rounded Rectangle 31"/>
            <p:cNvSpPr/>
            <p:nvPr/>
          </p:nvSpPr>
          <p:spPr>
            <a:xfrm>
              <a:off x="5127147" y="4745337"/>
              <a:ext cx="1589367" cy="8132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5234214" y="4746171"/>
              <a:ext cx="1542196" cy="830997"/>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Total liabilities per vendor</a:t>
              </a:r>
            </a:p>
          </p:txBody>
        </p:sp>
      </p:grpSp>
      <p:sp>
        <p:nvSpPr>
          <p:cNvPr id="35" name="TextBox 34"/>
          <p:cNvSpPr txBox="1"/>
          <p:nvPr/>
        </p:nvSpPr>
        <p:spPr>
          <a:xfrm>
            <a:off x="8964904" y="3405685"/>
            <a:ext cx="2421554"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Financial Accounting</a:t>
            </a:r>
          </a:p>
        </p:txBody>
      </p:sp>
      <p:grpSp>
        <p:nvGrpSpPr>
          <p:cNvPr id="46" name="Group 45"/>
          <p:cNvGrpSpPr/>
          <p:nvPr/>
        </p:nvGrpSpPr>
        <p:grpSpPr>
          <a:xfrm>
            <a:off x="8723091" y="3794572"/>
            <a:ext cx="2496452" cy="1045162"/>
            <a:chOff x="4499428" y="3701009"/>
            <a:chExt cx="1465943" cy="1045162"/>
          </a:xfrm>
        </p:grpSpPr>
        <p:sp>
          <p:nvSpPr>
            <p:cNvPr id="47" name="Rectangle 46"/>
            <p:cNvSpPr/>
            <p:nvPr/>
          </p:nvSpPr>
          <p:spPr>
            <a:xfrm>
              <a:off x="4586515" y="3759200"/>
              <a:ext cx="1248229" cy="98697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Minus 47"/>
            <p:cNvSpPr/>
            <p:nvPr/>
          </p:nvSpPr>
          <p:spPr>
            <a:xfrm>
              <a:off x="4499428" y="3909236"/>
              <a:ext cx="1465943" cy="10885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Minus 48"/>
            <p:cNvSpPr/>
            <p:nvPr/>
          </p:nvSpPr>
          <p:spPr>
            <a:xfrm rot="5400000">
              <a:off x="4787266" y="4258394"/>
              <a:ext cx="846725" cy="4717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p:cNvSpPr txBox="1"/>
            <p:nvPr/>
          </p:nvSpPr>
          <p:spPr>
            <a:xfrm>
              <a:off x="4612651" y="3701009"/>
              <a:ext cx="1251924"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Reconciliation account</a:t>
              </a:r>
            </a:p>
          </p:txBody>
        </p:sp>
      </p:grpSp>
      <p:sp>
        <p:nvSpPr>
          <p:cNvPr id="51" name="Up Arrow 50"/>
          <p:cNvSpPr/>
          <p:nvPr/>
        </p:nvSpPr>
        <p:spPr>
          <a:xfrm>
            <a:off x="10326091" y="4191053"/>
            <a:ext cx="159656" cy="601533"/>
          </a:xfrm>
          <a:prstGeom prst="upArrow">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2" name="Group 51"/>
          <p:cNvGrpSpPr/>
          <p:nvPr/>
        </p:nvGrpSpPr>
        <p:grpSpPr>
          <a:xfrm>
            <a:off x="9570280" y="4806551"/>
            <a:ext cx="1649263" cy="831831"/>
            <a:chOff x="5127147" y="4745337"/>
            <a:chExt cx="1649263" cy="831831"/>
          </a:xfrm>
        </p:grpSpPr>
        <p:sp>
          <p:nvSpPr>
            <p:cNvPr id="53" name="Rounded Rectangle 52"/>
            <p:cNvSpPr/>
            <p:nvPr/>
          </p:nvSpPr>
          <p:spPr>
            <a:xfrm>
              <a:off x="5127147" y="4745337"/>
              <a:ext cx="1589367" cy="8132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p:cNvSpPr txBox="1"/>
            <p:nvPr/>
          </p:nvSpPr>
          <p:spPr>
            <a:xfrm>
              <a:off x="5234214" y="4746171"/>
              <a:ext cx="1542196" cy="830997"/>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Total liabilities for all vendor</a:t>
              </a:r>
            </a:p>
          </p:txBody>
        </p:sp>
      </p:grpSp>
      <p:sp>
        <p:nvSpPr>
          <p:cNvPr id="55" name="Left Arrow 54"/>
          <p:cNvSpPr/>
          <p:nvPr/>
        </p:nvSpPr>
        <p:spPr>
          <a:xfrm>
            <a:off x="6450846" y="3981917"/>
            <a:ext cx="728726" cy="284858"/>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ight Arrow 55"/>
          <p:cNvSpPr/>
          <p:nvPr/>
        </p:nvSpPr>
        <p:spPr>
          <a:xfrm>
            <a:off x="7780102" y="3997096"/>
            <a:ext cx="733464" cy="284858"/>
          </a:xfrm>
          <a:prstGeom prst="righ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216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5064991" y="1277257"/>
            <a:ext cx="4315097" cy="3323772"/>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n 2"/>
          <p:cNvSpPr/>
          <p:nvPr/>
        </p:nvSpPr>
        <p:spPr>
          <a:xfrm>
            <a:off x="0" y="876465"/>
            <a:ext cx="3045581" cy="564131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Partner Roles</a:t>
            </a:r>
          </a:p>
          <a:p>
            <a:pPr algn="ctr"/>
            <a:endParaRPr lang="en-US" sz="3600" dirty="0">
              <a:latin typeface="Arial" panose="020B0604020202020204" pitchFamily="34" charset="0"/>
              <a:cs typeface="Arial" panose="020B0604020202020204" pitchFamily="34" charset="0"/>
            </a:endParaRPr>
          </a:p>
        </p:txBody>
      </p:sp>
      <p:grpSp>
        <p:nvGrpSpPr>
          <p:cNvPr id="22" name="Group 21"/>
          <p:cNvGrpSpPr/>
          <p:nvPr/>
        </p:nvGrpSpPr>
        <p:grpSpPr>
          <a:xfrm>
            <a:off x="3856133" y="1042875"/>
            <a:ext cx="1647844" cy="1371858"/>
            <a:chOff x="3998213" y="1114254"/>
            <a:chExt cx="1647844" cy="1371858"/>
          </a:xfrm>
        </p:grpSpPr>
        <p:pic>
          <p:nvPicPr>
            <p:cNvPr id="5" name="Content Placeholder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8213" y="1114254"/>
              <a:ext cx="1647844" cy="1097280"/>
            </a:xfrm>
            <a:prstGeom prst="rect">
              <a:avLst/>
            </a:prstGeom>
          </p:spPr>
        </p:pic>
        <p:sp>
          <p:nvSpPr>
            <p:cNvPr id="9" name="Rectangle 8"/>
            <p:cNvSpPr/>
            <p:nvPr/>
          </p:nvSpPr>
          <p:spPr>
            <a:xfrm>
              <a:off x="3998213" y="2211534"/>
              <a:ext cx="1647844" cy="2413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107543" y="2178335"/>
              <a:ext cx="1538514"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Order recipient</a:t>
              </a:r>
            </a:p>
          </p:txBody>
        </p:sp>
      </p:grpSp>
      <p:grpSp>
        <p:nvGrpSpPr>
          <p:cNvPr id="19" name="Group 18"/>
          <p:cNvGrpSpPr/>
          <p:nvPr/>
        </p:nvGrpSpPr>
        <p:grpSpPr>
          <a:xfrm>
            <a:off x="8586793" y="876465"/>
            <a:ext cx="1713177" cy="1430100"/>
            <a:chOff x="8076510" y="1022814"/>
            <a:chExt cx="1713177" cy="1430100"/>
          </a:xfrm>
        </p:grpSpPr>
        <p:pic>
          <p:nvPicPr>
            <p:cNvPr id="7" name="Content Placeholder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6510" y="1022814"/>
              <a:ext cx="1586591" cy="1188720"/>
            </a:xfrm>
            <a:prstGeom prst="rect">
              <a:avLst/>
            </a:prstGeom>
          </p:spPr>
        </p:pic>
        <p:sp>
          <p:nvSpPr>
            <p:cNvPr id="11" name="Rectangle 10"/>
            <p:cNvSpPr/>
            <p:nvPr/>
          </p:nvSpPr>
          <p:spPr>
            <a:xfrm>
              <a:off x="8076510" y="2211534"/>
              <a:ext cx="1586591" cy="2413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8151149" y="2145137"/>
              <a:ext cx="1638538"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Invoicing party</a:t>
              </a:r>
            </a:p>
          </p:txBody>
        </p:sp>
      </p:grpSp>
      <p:grpSp>
        <p:nvGrpSpPr>
          <p:cNvPr id="21" name="Group 20"/>
          <p:cNvGrpSpPr/>
          <p:nvPr/>
        </p:nvGrpSpPr>
        <p:grpSpPr>
          <a:xfrm>
            <a:off x="4090201" y="3718103"/>
            <a:ext cx="1949581" cy="1388433"/>
            <a:chOff x="3998213" y="3542353"/>
            <a:chExt cx="2041333" cy="1388433"/>
          </a:xfrm>
        </p:grpSpPr>
        <p:pic>
          <p:nvPicPr>
            <p:cNvPr id="6" name="Content Placeholder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213" y="3542353"/>
              <a:ext cx="2041333" cy="1280160"/>
            </a:xfrm>
            <a:prstGeom prst="rect">
              <a:avLst/>
            </a:prstGeom>
          </p:spPr>
        </p:pic>
        <p:sp>
          <p:nvSpPr>
            <p:cNvPr id="14" name="Rectangle 13"/>
            <p:cNvSpPr/>
            <p:nvPr/>
          </p:nvSpPr>
          <p:spPr>
            <a:xfrm>
              <a:off x="3998213" y="4822513"/>
              <a:ext cx="2041333" cy="1082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4127052" y="4623009"/>
              <a:ext cx="1783654"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Supplier of goods</a:t>
              </a:r>
            </a:p>
          </p:txBody>
        </p:sp>
      </p:grpSp>
      <p:grpSp>
        <p:nvGrpSpPr>
          <p:cNvPr id="20" name="Group 19"/>
          <p:cNvGrpSpPr/>
          <p:nvPr/>
        </p:nvGrpSpPr>
        <p:grpSpPr>
          <a:xfrm>
            <a:off x="8683222" y="3616455"/>
            <a:ext cx="1520320" cy="1490081"/>
            <a:chOff x="8136635" y="3559186"/>
            <a:chExt cx="1624653" cy="1590813"/>
          </a:xfrm>
        </p:grpSpPr>
        <p:pic>
          <p:nvPicPr>
            <p:cNvPr id="8" name="Content Placeholder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6635" y="3559186"/>
              <a:ext cx="1624653" cy="1371600"/>
            </a:xfrm>
            <a:prstGeom prst="rect">
              <a:avLst/>
            </a:prstGeom>
          </p:spPr>
        </p:pic>
        <p:sp>
          <p:nvSpPr>
            <p:cNvPr id="16" name="Rectangle 15"/>
            <p:cNvSpPr/>
            <p:nvPr/>
          </p:nvSpPr>
          <p:spPr>
            <a:xfrm>
              <a:off x="8136635" y="4930786"/>
              <a:ext cx="1610139" cy="1782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8447746" y="4780667"/>
              <a:ext cx="870857" cy="369332"/>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Payee </a:t>
              </a:r>
            </a:p>
          </p:txBody>
        </p:sp>
      </p:grpSp>
      <p:sp>
        <p:nvSpPr>
          <p:cNvPr id="18" name="Oval 17"/>
          <p:cNvSpPr/>
          <p:nvPr/>
        </p:nvSpPr>
        <p:spPr>
          <a:xfrm>
            <a:off x="6364986" y="2414734"/>
            <a:ext cx="1588843" cy="1201722"/>
          </a:xfrm>
          <a:prstGeom prst="ellipse">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6658664" y="2830929"/>
            <a:ext cx="1001486"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Vendor </a:t>
            </a:r>
          </a:p>
        </p:txBody>
      </p:sp>
      <p:sp>
        <p:nvSpPr>
          <p:cNvPr id="24" name="Left Arrow 23"/>
          <p:cNvSpPr/>
          <p:nvPr/>
        </p:nvSpPr>
        <p:spPr>
          <a:xfrm rot="1887526">
            <a:off x="5529062" y="2162576"/>
            <a:ext cx="1105264" cy="196536"/>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Left Arrow 24"/>
          <p:cNvSpPr/>
          <p:nvPr/>
        </p:nvSpPr>
        <p:spPr>
          <a:xfrm rot="8903597">
            <a:off x="7455913" y="2054408"/>
            <a:ext cx="1105264" cy="196536"/>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Left Arrow 25"/>
          <p:cNvSpPr/>
          <p:nvPr/>
        </p:nvSpPr>
        <p:spPr>
          <a:xfrm rot="12726368">
            <a:off x="7585743" y="3821043"/>
            <a:ext cx="1105264" cy="196536"/>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Left Arrow 26"/>
          <p:cNvSpPr/>
          <p:nvPr/>
        </p:nvSpPr>
        <p:spPr>
          <a:xfrm rot="19101506">
            <a:off x="5947556" y="3904068"/>
            <a:ext cx="1105264" cy="196536"/>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8636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Creating Vendor via Reference </a:t>
            </a:r>
          </a:p>
          <a:p>
            <a:pPr algn="ctr"/>
            <a:endParaRPr lang="en-US" sz="3600" dirty="0">
              <a:latin typeface="Arial" panose="020B0604020202020204" pitchFamily="34" charset="0"/>
              <a:cs typeface="Arial" panose="020B0604020202020204" pitchFamily="34" charset="0"/>
            </a:endParaRPr>
          </a:p>
        </p:txBody>
      </p:sp>
      <p:sp>
        <p:nvSpPr>
          <p:cNvPr id="20" name="TextBox 19"/>
          <p:cNvSpPr txBox="1"/>
          <p:nvPr/>
        </p:nvSpPr>
        <p:spPr>
          <a:xfrm>
            <a:off x="3157223" y="1738423"/>
            <a:ext cx="1414777" cy="369332"/>
          </a:xfrm>
          <a:prstGeom prst="rect">
            <a:avLst/>
          </a:prstGeom>
          <a:noFill/>
        </p:spPr>
        <p:txBody>
          <a:bodyPr wrap="square" rtlCol="0">
            <a:spAutoFit/>
          </a:bodyPr>
          <a:lstStyle/>
          <a:p>
            <a:r>
              <a:rPr lang="en-US" b="1" dirty="0">
                <a:solidFill>
                  <a:schemeClr val="bg1"/>
                </a:solidFill>
              </a:rPr>
              <a:t>Reference</a:t>
            </a:r>
          </a:p>
        </p:txBody>
      </p:sp>
      <p:grpSp>
        <p:nvGrpSpPr>
          <p:cNvPr id="5" name="Group 4"/>
          <p:cNvGrpSpPr/>
          <p:nvPr/>
        </p:nvGrpSpPr>
        <p:grpSpPr>
          <a:xfrm>
            <a:off x="4534625" y="1233714"/>
            <a:ext cx="2138535" cy="1175657"/>
            <a:chOff x="4534625" y="1233714"/>
            <a:chExt cx="2138535" cy="1175657"/>
          </a:xfrm>
        </p:grpSpPr>
        <p:sp>
          <p:nvSpPr>
            <p:cNvPr id="9" name="Cube 8"/>
            <p:cNvSpPr/>
            <p:nvPr/>
          </p:nvSpPr>
          <p:spPr>
            <a:xfrm>
              <a:off x="5239657" y="1233714"/>
              <a:ext cx="1393371" cy="1175657"/>
            </a:xfrm>
            <a:prstGeom prst="cub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Left Arrow 17"/>
            <p:cNvSpPr/>
            <p:nvPr/>
          </p:nvSpPr>
          <p:spPr>
            <a:xfrm rot="10800000">
              <a:off x="4534625" y="1882837"/>
              <a:ext cx="377371" cy="224918"/>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5159604" y="1738423"/>
              <a:ext cx="1513556" cy="338554"/>
            </a:xfrm>
            <a:prstGeom prst="rect">
              <a:avLst/>
            </a:prstGeom>
          </p:spPr>
          <p:txBody>
            <a:bodyPr wrap="none">
              <a:spAutoFit/>
            </a:bodyPr>
            <a:lstStyle/>
            <a:p>
              <a:r>
                <a:rPr lang="en-US" sz="1600" b="1" dirty="0"/>
                <a:t>Address data</a:t>
              </a:r>
            </a:p>
          </p:txBody>
        </p:sp>
      </p:grpSp>
      <p:grpSp>
        <p:nvGrpSpPr>
          <p:cNvPr id="6" name="Group 5"/>
          <p:cNvGrpSpPr/>
          <p:nvPr/>
        </p:nvGrpSpPr>
        <p:grpSpPr>
          <a:xfrm>
            <a:off x="6935650" y="1233714"/>
            <a:ext cx="2788922" cy="1175657"/>
            <a:chOff x="6935650" y="1233714"/>
            <a:chExt cx="2788922" cy="1175657"/>
          </a:xfrm>
        </p:grpSpPr>
        <p:sp>
          <p:nvSpPr>
            <p:cNvPr id="11" name="Cube 10"/>
            <p:cNvSpPr/>
            <p:nvPr/>
          </p:nvSpPr>
          <p:spPr>
            <a:xfrm>
              <a:off x="8331201" y="1233714"/>
              <a:ext cx="1393371" cy="1175657"/>
            </a:xfrm>
            <a:prstGeom prst="cub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Left Arrow 12"/>
            <p:cNvSpPr/>
            <p:nvPr/>
          </p:nvSpPr>
          <p:spPr>
            <a:xfrm rot="10800000">
              <a:off x="6935650" y="1727199"/>
              <a:ext cx="1090750" cy="195890"/>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8329022" y="1726535"/>
              <a:ext cx="1393330" cy="338554"/>
            </a:xfrm>
            <a:prstGeom prst="rect">
              <a:avLst/>
            </a:prstGeom>
          </p:spPr>
          <p:txBody>
            <a:bodyPr wrap="none">
              <a:spAutoFit/>
            </a:bodyPr>
            <a:lstStyle/>
            <a:p>
              <a:r>
                <a:rPr lang="en-US" sz="1600" b="1" dirty="0">
                  <a:latin typeface="Arial" panose="020B0604020202020204" pitchFamily="34" charset="0"/>
                  <a:cs typeface="Arial" panose="020B0604020202020204" pitchFamily="34" charset="0"/>
                </a:rPr>
                <a:t>Control data</a:t>
              </a:r>
            </a:p>
          </p:txBody>
        </p:sp>
      </p:grpSp>
      <p:grpSp>
        <p:nvGrpSpPr>
          <p:cNvPr id="7" name="Group 6"/>
          <p:cNvGrpSpPr/>
          <p:nvPr/>
        </p:nvGrpSpPr>
        <p:grpSpPr>
          <a:xfrm>
            <a:off x="3343364" y="2576717"/>
            <a:ext cx="6381208" cy="2138150"/>
            <a:chOff x="3343364" y="2576717"/>
            <a:chExt cx="6381208" cy="2138150"/>
          </a:xfrm>
        </p:grpSpPr>
        <p:sp>
          <p:nvSpPr>
            <p:cNvPr id="10" name="Cube 9"/>
            <p:cNvSpPr/>
            <p:nvPr/>
          </p:nvSpPr>
          <p:spPr>
            <a:xfrm>
              <a:off x="5239656" y="3539210"/>
              <a:ext cx="1393371" cy="1175657"/>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ube 11"/>
            <p:cNvSpPr/>
            <p:nvPr/>
          </p:nvSpPr>
          <p:spPr>
            <a:xfrm>
              <a:off x="8331201" y="3432627"/>
              <a:ext cx="1393371" cy="1175657"/>
            </a:xfrm>
            <a:prstGeom prst="cub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Left Arrow 13"/>
            <p:cNvSpPr/>
            <p:nvPr/>
          </p:nvSpPr>
          <p:spPr>
            <a:xfrm rot="10800000">
              <a:off x="6935650" y="3922510"/>
              <a:ext cx="1090750" cy="195890"/>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Left Arrow 14"/>
            <p:cNvSpPr/>
            <p:nvPr/>
          </p:nvSpPr>
          <p:spPr>
            <a:xfrm rot="16200000">
              <a:off x="5536665" y="2863500"/>
              <a:ext cx="688563" cy="221578"/>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Left Arrow 15"/>
            <p:cNvSpPr/>
            <p:nvPr/>
          </p:nvSpPr>
          <p:spPr>
            <a:xfrm rot="16200000">
              <a:off x="8629409" y="2810210"/>
              <a:ext cx="688563" cy="221578"/>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lowchart: Summing Junction 16"/>
            <p:cNvSpPr/>
            <p:nvPr/>
          </p:nvSpPr>
          <p:spPr>
            <a:xfrm>
              <a:off x="5731928" y="2829559"/>
              <a:ext cx="274320" cy="182880"/>
            </a:xfrm>
            <a:prstGeom prst="flowChartSummingJuncti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Left Arrow 20"/>
            <p:cNvSpPr/>
            <p:nvPr/>
          </p:nvSpPr>
          <p:spPr>
            <a:xfrm rot="10800000">
              <a:off x="4521199" y="3922510"/>
              <a:ext cx="377371" cy="224918"/>
            </a:xfrm>
            <a:prstGeom prst="leftArrow">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3343364" y="3850303"/>
              <a:ext cx="862737" cy="369332"/>
            </a:xfrm>
            <a:prstGeom prst="rect">
              <a:avLst/>
            </a:prstGeom>
          </p:spPr>
          <p:txBody>
            <a:bodyPr wrap="none">
              <a:spAutoFit/>
            </a:bodyPr>
            <a:lstStyle/>
            <a:p>
              <a:r>
                <a:rPr lang="en-US" b="1" dirty="0">
                  <a:solidFill>
                    <a:schemeClr val="bg1"/>
                  </a:solidFill>
                </a:rPr>
                <a:t>Copy </a:t>
              </a:r>
            </a:p>
          </p:txBody>
        </p:sp>
        <p:sp>
          <p:nvSpPr>
            <p:cNvPr id="23" name="Rectangle 22"/>
            <p:cNvSpPr/>
            <p:nvPr/>
          </p:nvSpPr>
          <p:spPr>
            <a:xfrm>
              <a:off x="5443213" y="4083836"/>
              <a:ext cx="881973" cy="369332"/>
            </a:xfrm>
            <a:prstGeom prst="rect">
              <a:avLst/>
            </a:prstGeom>
          </p:spPr>
          <p:txBody>
            <a:bodyPr wrap="none">
              <a:spAutoFit/>
            </a:bodyPr>
            <a:lstStyle/>
            <a:p>
              <a:r>
                <a:rPr lang="en-US" b="1" dirty="0">
                  <a:solidFill>
                    <a:schemeClr val="bg1"/>
                  </a:solidFill>
                </a:rPr>
                <a:t>Blank </a:t>
              </a:r>
            </a:p>
          </p:txBody>
        </p:sp>
        <p:sp>
          <p:nvSpPr>
            <p:cNvPr id="27" name="Rectangle 26"/>
            <p:cNvSpPr/>
            <p:nvPr/>
          </p:nvSpPr>
          <p:spPr>
            <a:xfrm>
              <a:off x="8312474" y="3850303"/>
              <a:ext cx="1393330" cy="338554"/>
            </a:xfrm>
            <a:prstGeom prst="rect">
              <a:avLst/>
            </a:prstGeom>
          </p:spPr>
          <p:txBody>
            <a:bodyPr wrap="none">
              <a:spAutoFit/>
            </a:bodyPr>
            <a:lstStyle/>
            <a:p>
              <a:r>
                <a:rPr lang="en-US" sz="1600" b="1" dirty="0">
                  <a:latin typeface="Arial" panose="020B0604020202020204" pitchFamily="34" charset="0"/>
                  <a:cs typeface="Arial" panose="020B0604020202020204" pitchFamily="34" charset="0"/>
                </a:rPr>
                <a:t>Control data</a:t>
              </a:r>
            </a:p>
          </p:txBody>
        </p:sp>
      </p:grpSp>
    </p:spTree>
    <p:extLst>
      <p:ext uri="{BB962C8B-B14F-4D97-AF65-F5344CB8AC3E}">
        <p14:creationId xmlns:p14="http://schemas.microsoft.com/office/powerpoint/2010/main" val="149182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How to Block Vendor </a:t>
            </a:r>
          </a:p>
          <a:p>
            <a:pPr algn="ctr"/>
            <a:endParaRPr lang="en-US" sz="3600" dirty="0">
              <a:latin typeface="Arial" panose="020B0604020202020204" pitchFamily="34" charset="0"/>
              <a:cs typeface="Arial" panose="020B0604020202020204" pitchFamily="34" charset="0"/>
            </a:endParaRPr>
          </a:p>
        </p:txBody>
      </p:sp>
      <p:pic>
        <p:nvPicPr>
          <p:cNvPr id="5" name="Content Placeholder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0320" y="2033593"/>
            <a:ext cx="4854999" cy="3017520"/>
          </a:xfrm>
          <a:prstGeom prst="rect">
            <a:avLst/>
          </a:prstGeom>
        </p:spPr>
      </p:pic>
      <p:sp>
        <p:nvSpPr>
          <p:cNvPr id="7" name="TextBox 6"/>
          <p:cNvSpPr txBox="1"/>
          <p:nvPr/>
        </p:nvSpPr>
        <p:spPr>
          <a:xfrm>
            <a:off x="5689601" y="2798791"/>
            <a:ext cx="2264228" cy="523220"/>
          </a:xfrm>
          <a:prstGeom prst="rect">
            <a:avLst/>
          </a:prstGeom>
          <a:noFill/>
        </p:spPr>
        <p:txBody>
          <a:bodyPr wrap="square" rtlCol="0">
            <a:spAutoFit/>
            <a:scene3d>
              <a:camera prst="orthographicFront"/>
              <a:lightRig rig="threePt" dir="t"/>
            </a:scene3d>
            <a:sp3d extrusionH="57150">
              <a:bevelT w="38100" h="38100" prst="angle"/>
            </a:sp3d>
          </a:bodyPr>
          <a:lstStyle/>
          <a:p>
            <a:r>
              <a:rPr lang="en-US" sz="2800" b="1" dirty="0">
                <a:solidFill>
                  <a:schemeClr val="bg1"/>
                </a:solidFill>
                <a:latin typeface="Arial" panose="020B0604020202020204" pitchFamily="34" charset="0"/>
                <a:cs typeface="Arial" panose="020B0604020202020204" pitchFamily="34" charset="0"/>
              </a:rPr>
              <a:t>MSK LTD</a:t>
            </a:r>
          </a:p>
        </p:txBody>
      </p:sp>
      <p:sp>
        <p:nvSpPr>
          <p:cNvPr id="8" name="Flowchart: Summing Junction 7"/>
          <p:cNvSpPr/>
          <p:nvPr/>
        </p:nvSpPr>
        <p:spPr>
          <a:xfrm>
            <a:off x="5486400" y="2033593"/>
            <a:ext cx="2902857" cy="2915778"/>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endParaRPr lang="en-US" dirty="0">
              <a:ln>
                <a:solidFill>
                  <a:schemeClr val="accent6">
                    <a:lumMod val="60000"/>
                    <a:lumOff val="40000"/>
                  </a:schemeClr>
                </a:solidFill>
              </a:ln>
            </a:endParaRPr>
          </a:p>
        </p:txBody>
      </p:sp>
      <p:sp>
        <p:nvSpPr>
          <p:cNvPr id="9" name="TextBox 8"/>
          <p:cNvSpPr txBox="1"/>
          <p:nvPr/>
        </p:nvSpPr>
        <p:spPr>
          <a:xfrm>
            <a:off x="4610320" y="5515429"/>
            <a:ext cx="4461109" cy="923330"/>
          </a:xfrm>
          <a:prstGeom prst="rect">
            <a:avLst/>
          </a:prstGeom>
          <a:noFill/>
        </p:spPr>
        <p:txBody>
          <a:bodyPr wrap="square" rtlCol="0">
            <a:spAutoFit/>
          </a:bodyPr>
          <a:lstStyle/>
          <a:p>
            <a:r>
              <a:rPr lang="en-US" dirty="0">
                <a:latin typeface="Arial Black" panose="020B0A04020102020204" pitchFamily="34" charset="0"/>
                <a:cs typeface="Arial" panose="020B0604020202020204" pitchFamily="34" charset="0"/>
              </a:rPr>
              <a:t>Transaction Codes</a:t>
            </a:r>
          </a:p>
          <a:p>
            <a:pPr marL="285750" indent="-285750">
              <a:buFont typeface="Courier New" panose="02070309020205020404" pitchFamily="49" charset="0"/>
              <a:buChar char="o"/>
            </a:pPr>
            <a:r>
              <a:rPr lang="en-US" dirty="0">
                <a:latin typeface="Arial Black" panose="020B0A04020102020204" pitchFamily="34" charset="0"/>
                <a:cs typeface="Arial" panose="020B0604020202020204" pitchFamily="34" charset="0"/>
              </a:rPr>
              <a:t>XK05 (Block)</a:t>
            </a:r>
          </a:p>
          <a:p>
            <a:pPr marL="285750" indent="-285750">
              <a:buFont typeface="Courier New" panose="02070309020205020404" pitchFamily="49" charset="0"/>
              <a:buChar char="o"/>
            </a:pPr>
            <a:r>
              <a:rPr lang="en-US" dirty="0">
                <a:latin typeface="Arial Black" panose="020B0A04020102020204" pitchFamily="34" charset="0"/>
                <a:cs typeface="Arial" panose="020B0604020202020204" pitchFamily="34" charset="0"/>
              </a:rPr>
              <a:t>XK06 (Delete)</a:t>
            </a:r>
          </a:p>
        </p:txBody>
      </p:sp>
    </p:spTree>
    <p:extLst>
      <p:ext uri="{BB962C8B-B14F-4D97-AF65-F5344CB8AC3E}">
        <p14:creationId xmlns:p14="http://schemas.microsoft.com/office/powerpoint/2010/main" val="220721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Assignment (Vendors)</a:t>
            </a:r>
          </a:p>
          <a:p>
            <a:pPr algn="ctr"/>
            <a:endParaRPr lang="en-US" sz="3600" dirty="0">
              <a:latin typeface="Arial" panose="020B0604020202020204" pitchFamily="34" charset="0"/>
              <a:cs typeface="Arial" panose="020B0604020202020204" pitchFamily="34" charset="0"/>
            </a:endParaRPr>
          </a:p>
        </p:txBody>
      </p:sp>
      <p:sp>
        <p:nvSpPr>
          <p:cNvPr id="5" name="TextBox 4"/>
          <p:cNvSpPr txBox="1"/>
          <p:nvPr/>
        </p:nvSpPr>
        <p:spPr>
          <a:xfrm>
            <a:off x="3609367" y="566925"/>
            <a:ext cx="7560381" cy="6001643"/>
          </a:xfrm>
          <a:prstGeom prst="rect">
            <a:avLst/>
          </a:prstGeom>
          <a:noFill/>
        </p:spPr>
        <p:txBody>
          <a:bodyPr wrap="square" rtlCol="0">
            <a:spAutoFit/>
          </a:bodyPr>
          <a:lstStyle/>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Create new vendor using transaction code XK01. Use Account group KRED and Reconciliation account 31000. Use </a:t>
            </a:r>
            <a:r>
              <a:rPr lang="en-US" sz="2400" b="1" dirty="0" err="1">
                <a:solidFill>
                  <a:schemeClr val="bg1"/>
                </a:solidFill>
                <a:latin typeface="Arial" panose="020B0604020202020204" pitchFamily="34" charset="0"/>
                <a:cs typeface="Arial" panose="020B0604020202020204" pitchFamily="34" charset="0"/>
              </a:rPr>
              <a:t>Porg</a:t>
            </a:r>
            <a:r>
              <a:rPr lang="en-US" sz="2400" b="1" dirty="0">
                <a:solidFill>
                  <a:schemeClr val="bg1"/>
                </a:solidFill>
                <a:latin typeface="Arial" panose="020B0604020202020204" pitchFamily="34" charset="0"/>
                <a:cs typeface="Arial" panose="020B0604020202020204" pitchFamily="34" charset="0"/>
              </a:rPr>
              <a:t> 1000 and </a:t>
            </a:r>
            <a:r>
              <a:rPr lang="en-US" sz="2400" b="1" dirty="0" err="1">
                <a:solidFill>
                  <a:schemeClr val="bg1"/>
                </a:solidFill>
                <a:latin typeface="Arial" panose="020B0604020202020204" pitchFamily="34" charset="0"/>
                <a:cs typeface="Arial" panose="020B0604020202020204" pitchFamily="34" charset="0"/>
              </a:rPr>
              <a:t>Cocode</a:t>
            </a:r>
            <a:r>
              <a:rPr lang="en-US" sz="2400" b="1" dirty="0">
                <a:solidFill>
                  <a:schemeClr val="bg1"/>
                </a:solidFill>
                <a:latin typeface="Arial" panose="020B0604020202020204" pitchFamily="34" charset="0"/>
                <a:cs typeface="Arial" panose="020B0604020202020204" pitchFamily="34" charset="0"/>
              </a:rPr>
              <a:t> 1000.</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Open the above created vendor using transaction code XK02 and see the different partner roles</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View the same vendor using transaction MK02. What difference did you notice?</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Also create a on time vendor using Account group CPD and check if you have to maintain fewer fields than with account group KRED.</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How would you block a vendor?</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How would you delete a vendor?</a:t>
            </a:r>
          </a:p>
          <a:p>
            <a:pPr marL="285750" indent="-285750">
              <a:buFont typeface="Wingdings" panose="05000000000000000000" pitchFamily="2" charset="2"/>
              <a:buChar char="q"/>
            </a:pPr>
            <a:endParaRPr lang="en-US" sz="24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400" b="1" dirty="0">
                <a:solidFill>
                  <a:srgbClr val="C00000"/>
                </a:solidFill>
                <a:latin typeface="Arial" panose="020B0604020202020204" pitchFamily="34" charset="0"/>
                <a:cs typeface="Arial" panose="020B0604020202020204" pitchFamily="34" charset="0"/>
              </a:rPr>
              <a:t>NB: </a:t>
            </a:r>
            <a:r>
              <a:rPr lang="en-US" sz="2400" b="1" dirty="0">
                <a:solidFill>
                  <a:schemeClr val="bg1"/>
                </a:solidFill>
                <a:latin typeface="Arial" panose="020B0604020202020204" pitchFamily="34" charset="0"/>
                <a:cs typeface="Arial" panose="020B0604020202020204" pitchFamily="34" charset="0"/>
              </a:rPr>
              <a:t>Read chapter 3.2 of your text book to prepare for the next lesson.</a:t>
            </a:r>
          </a:p>
        </p:txBody>
      </p:sp>
    </p:spTree>
    <p:extLst>
      <p:ext uri="{BB962C8B-B14F-4D97-AF65-F5344CB8AC3E}">
        <p14:creationId xmlns:p14="http://schemas.microsoft.com/office/powerpoint/2010/main" val="415545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808080"/>
                                      </p:to>
                                    </p:animClr>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3" end="3"/>
                                            </p:txEl>
                                          </p:spTgt>
                                        </p:tgtEl>
                                        <p:attrNameLst>
                                          <p:attrName>ppt_c</p:attrName>
                                        </p:attrNameLst>
                                      </p:cBhvr>
                                      <p:to>
                                        <a:srgbClr val="808080"/>
                                      </p:to>
                                    </p:animClr>
                                  </p:sub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4" end="4"/>
                                            </p:txEl>
                                          </p:spTgt>
                                        </p:tgtEl>
                                        <p:attrNameLst>
                                          <p:attrName>ppt_c</p:attrName>
                                        </p:attrNameLst>
                                      </p:cBhvr>
                                      <p:to>
                                        <a:srgbClr val="808080"/>
                                      </p:to>
                                    </p:animClr>
                                  </p:sub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5" end="5"/>
                                            </p:txEl>
                                          </p:spTgt>
                                        </p:tgtEl>
                                        <p:attrNameLst>
                                          <p:attrName>ppt_c</p:attrName>
                                        </p:attrNameLst>
                                      </p:cBhvr>
                                      <p:to>
                                        <a:srgbClr val="808080"/>
                                      </p:to>
                                    </p:animClr>
                                  </p:sub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7" end="7"/>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2202" y="685800"/>
            <a:ext cx="6286499" cy="5029200"/>
          </a:xfrm>
          <a:prstGeom prst="rect">
            <a:avLst/>
          </a:prstGeom>
        </p:spPr>
      </p:pic>
      <p:sp>
        <p:nvSpPr>
          <p:cNvPr id="3" name="TextBox 2"/>
          <p:cNvSpPr txBox="1"/>
          <p:nvPr/>
        </p:nvSpPr>
        <p:spPr>
          <a:xfrm>
            <a:off x="3976915" y="2477125"/>
            <a:ext cx="2641599" cy="1446550"/>
          </a:xfrm>
          <a:prstGeom prst="rect">
            <a:avLst/>
          </a:prstGeom>
          <a:noFill/>
        </p:spPr>
        <p:txBody>
          <a:bodyPr wrap="square" rtlCol="0">
            <a:spAutoFit/>
          </a:bodyPr>
          <a:lstStyle/>
          <a:p>
            <a:pPr algn="ctr"/>
            <a:r>
              <a:rPr lang="en-US" sz="4400" b="1" dirty="0">
                <a:solidFill>
                  <a:schemeClr val="bg1"/>
                </a:solidFill>
                <a:latin typeface="Edwardian Script ITC" panose="030303020407070D0804" pitchFamily="66" charset="0"/>
              </a:rPr>
              <a:t>Thank you  for watching</a:t>
            </a:r>
          </a:p>
        </p:txBody>
      </p:sp>
    </p:spTree>
    <p:extLst>
      <p:ext uri="{BB962C8B-B14F-4D97-AF65-F5344CB8AC3E}">
        <p14:creationId xmlns:p14="http://schemas.microsoft.com/office/powerpoint/2010/main" val="64576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746673" y="1494458"/>
            <a:ext cx="8596459" cy="3869083"/>
          </a:xfrm>
          <a:prstGeom prst="bevel">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MATERIAL MASTER DATA</a:t>
            </a:r>
          </a:p>
        </p:txBody>
      </p:sp>
    </p:spTree>
    <p:extLst>
      <p:ext uri="{BB962C8B-B14F-4D97-AF65-F5344CB8AC3E}">
        <p14:creationId xmlns:p14="http://schemas.microsoft.com/office/powerpoint/2010/main" val="3042360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Material Master</a:t>
            </a:r>
          </a:p>
          <a:p>
            <a:pPr algn="ctr"/>
            <a:endParaRPr lang="en-US" sz="3600" dirty="0">
              <a:latin typeface="Arial" panose="020B0604020202020204" pitchFamily="34" charset="0"/>
              <a:cs typeface="Arial" panose="020B0604020202020204" pitchFamily="34" charset="0"/>
            </a:endParaRPr>
          </a:p>
        </p:txBody>
      </p:sp>
      <p:grpSp>
        <p:nvGrpSpPr>
          <p:cNvPr id="35" name="Group 34"/>
          <p:cNvGrpSpPr/>
          <p:nvPr/>
        </p:nvGrpSpPr>
        <p:grpSpPr>
          <a:xfrm>
            <a:off x="3486209" y="564289"/>
            <a:ext cx="7579568" cy="5812483"/>
            <a:chOff x="3486209" y="564289"/>
            <a:chExt cx="7579568" cy="5812483"/>
          </a:xfrm>
        </p:grpSpPr>
        <p:sp>
          <p:nvSpPr>
            <p:cNvPr id="8" name="Rectangle 7"/>
            <p:cNvSpPr/>
            <p:nvPr/>
          </p:nvSpPr>
          <p:spPr>
            <a:xfrm>
              <a:off x="3515637" y="583804"/>
              <a:ext cx="7550140" cy="5792968"/>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6209" y="564289"/>
              <a:ext cx="896964" cy="822960"/>
            </a:xfrm>
            <a:prstGeom prst="rect">
              <a:avLst/>
            </a:prstGeom>
          </p:spPr>
        </p:pic>
        <p:pic>
          <p:nvPicPr>
            <p:cNvPr id="6" name="Content Placeholder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572" y="1517558"/>
              <a:ext cx="943899" cy="822960"/>
            </a:xfrm>
            <a:prstGeom prst="rect">
              <a:avLst/>
            </a:prstGeom>
          </p:spPr>
        </p:pic>
        <p:pic>
          <p:nvPicPr>
            <p:cNvPr id="7" name="Content Placeholder 4"/>
            <p:cNvPicPr>
              <a:picLocks noChangeAspect="1"/>
            </p:cNvPicPr>
            <p:nvPr/>
          </p:nvPicPr>
          <p:blipFill rotWithShape="1">
            <a:blip r:embed="rId4">
              <a:extLst>
                <a:ext uri="{28A0092B-C50C-407E-A947-70E740481C1C}">
                  <a14:useLocalDpi xmlns:a14="http://schemas.microsoft.com/office/drawing/2010/main" val="0"/>
                </a:ext>
              </a:extLst>
            </a:blip>
            <a:srcRect b="19003"/>
            <a:stretch/>
          </p:blipFill>
          <p:spPr>
            <a:xfrm>
              <a:off x="3486210" y="2465926"/>
              <a:ext cx="1057476" cy="685550"/>
            </a:xfrm>
            <a:prstGeom prst="rect">
              <a:avLst/>
            </a:prstGeom>
          </p:spPr>
        </p:pic>
        <p:pic>
          <p:nvPicPr>
            <p:cNvPr id="9" name="Content Placeholder 8"/>
            <p:cNvPicPr>
              <a:picLocks noChangeAspect="1"/>
            </p:cNvPicPr>
            <p:nvPr/>
          </p:nvPicPr>
          <p:blipFill rotWithShape="1">
            <a:blip r:embed="rId5">
              <a:extLst>
                <a:ext uri="{28A0092B-C50C-407E-A947-70E740481C1C}">
                  <a14:useLocalDpi xmlns:a14="http://schemas.microsoft.com/office/drawing/2010/main" val="0"/>
                </a:ext>
              </a:extLst>
            </a:blip>
            <a:srcRect b="9447"/>
            <a:stretch/>
          </p:blipFill>
          <p:spPr>
            <a:xfrm>
              <a:off x="3486209" y="3292989"/>
              <a:ext cx="1109112" cy="907536"/>
            </a:xfrm>
            <a:prstGeom prst="rect">
              <a:avLst/>
            </a:prstGeom>
          </p:spPr>
        </p:pic>
        <p:pic>
          <p:nvPicPr>
            <p:cNvPr id="10" name="Content Placeholder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7845" y="4342038"/>
              <a:ext cx="1005840" cy="1005840"/>
            </a:xfrm>
            <a:prstGeom prst="rect">
              <a:avLst/>
            </a:prstGeom>
          </p:spPr>
        </p:pic>
        <p:pic>
          <p:nvPicPr>
            <p:cNvPr id="11" name="Content Placeholder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0293" y="5489391"/>
              <a:ext cx="1045028" cy="731520"/>
            </a:xfrm>
            <a:prstGeom prst="rect">
              <a:avLst/>
            </a:prstGeom>
          </p:spPr>
        </p:pic>
        <p:pic>
          <p:nvPicPr>
            <p:cNvPr id="12" name="Content Placeholder 2"/>
            <p:cNvPicPr>
              <a:picLocks noChangeAspect="1"/>
            </p:cNvPicPr>
            <p:nvPr/>
          </p:nvPicPr>
          <p:blipFill rotWithShape="1">
            <a:blip r:embed="rId8">
              <a:extLst>
                <a:ext uri="{28A0092B-C50C-407E-A947-70E740481C1C}">
                  <a14:useLocalDpi xmlns:a14="http://schemas.microsoft.com/office/drawing/2010/main" val="0"/>
                </a:ext>
              </a:extLst>
            </a:blip>
            <a:srcRect t="7529" b="9354"/>
            <a:stretch/>
          </p:blipFill>
          <p:spPr>
            <a:xfrm>
              <a:off x="10090418" y="616035"/>
              <a:ext cx="833333" cy="822960"/>
            </a:xfrm>
            <a:prstGeom prst="rect">
              <a:avLst/>
            </a:prstGeom>
          </p:spPr>
        </p:pic>
        <p:pic>
          <p:nvPicPr>
            <p:cNvPr id="13" name="Content Placeholder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28171" y="1608998"/>
              <a:ext cx="933700" cy="731520"/>
            </a:xfrm>
            <a:prstGeom prst="rect">
              <a:avLst/>
            </a:prstGeom>
          </p:spPr>
        </p:pic>
        <p:pic>
          <p:nvPicPr>
            <p:cNvPr id="15" name="Content Placeholder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0990" y="2575675"/>
              <a:ext cx="975359" cy="731520"/>
            </a:xfrm>
            <a:prstGeom prst="rect">
              <a:avLst/>
            </a:prstGeom>
          </p:spPr>
        </p:pic>
        <p:pic>
          <p:nvPicPr>
            <p:cNvPr id="16" name="Content Placeholder 10"/>
            <p:cNvPicPr>
              <a:picLocks noChangeAspect="1"/>
            </p:cNvPicPr>
            <p:nvPr/>
          </p:nvPicPr>
          <p:blipFill rotWithShape="1">
            <a:blip r:embed="rId11">
              <a:extLst>
                <a:ext uri="{28A0092B-C50C-407E-A947-70E740481C1C}">
                  <a14:useLocalDpi xmlns:a14="http://schemas.microsoft.com/office/drawing/2010/main" val="0"/>
                </a:ext>
              </a:extLst>
            </a:blip>
            <a:srcRect b="14173"/>
            <a:stretch/>
          </p:blipFill>
          <p:spPr>
            <a:xfrm>
              <a:off x="10028171" y="3542353"/>
              <a:ext cx="1014134" cy="640080"/>
            </a:xfrm>
            <a:prstGeom prst="rect">
              <a:avLst/>
            </a:prstGeom>
          </p:spPr>
        </p:pic>
        <p:pic>
          <p:nvPicPr>
            <p:cNvPr id="17" name="Content Placeholder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78953" y="4402094"/>
              <a:ext cx="857396" cy="914400"/>
            </a:xfrm>
            <a:prstGeom prst="rect">
              <a:avLst/>
            </a:prstGeom>
          </p:spPr>
        </p:pic>
        <p:pic>
          <p:nvPicPr>
            <p:cNvPr id="18" name="Content Placeholder 15"/>
            <p:cNvPicPr>
              <a:picLocks noChangeAspect="1"/>
            </p:cNvPicPr>
            <p:nvPr/>
          </p:nvPicPr>
          <p:blipFill rotWithShape="1">
            <a:blip r:embed="rId13">
              <a:extLst>
                <a:ext uri="{28A0092B-C50C-407E-A947-70E740481C1C}">
                  <a14:useLocalDpi xmlns:a14="http://schemas.microsoft.com/office/drawing/2010/main" val="0"/>
                </a:ext>
              </a:extLst>
            </a:blip>
            <a:srcRect b="10551"/>
            <a:stretch/>
          </p:blipFill>
          <p:spPr>
            <a:xfrm>
              <a:off x="10095939" y="5489391"/>
              <a:ext cx="873485" cy="640080"/>
            </a:xfrm>
            <a:prstGeom prst="rect">
              <a:avLst/>
            </a:prstGeom>
          </p:spPr>
        </p:pic>
        <p:grpSp>
          <p:nvGrpSpPr>
            <p:cNvPr id="20" name="Group 19"/>
            <p:cNvGrpSpPr/>
            <p:nvPr/>
          </p:nvGrpSpPr>
          <p:grpSpPr>
            <a:xfrm>
              <a:off x="6540239" y="2223423"/>
              <a:ext cx="1667833" cy="2393023"/>
              <a:chOff x="3786102" y="2126788"/>
              <a:chExt cx="1667833" cy="2393023"/>
            </a:xfrm>
          </p:grpSpPr>
          <p:pic>
            <p:nvPicPr>
              <p:cNvPr id="21" name="Content Placeholder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88499" y="2126788"/>
                <a:ext cx="1463040" cy="1570885"/>
              </a:xfrm>
              <a:prstGeom prst="rect">
                <a:avLst/>
              </a:prstGeom>
            </p:spPr>
          </p:pic>
          <p:sp>
            <p:nvSpPr>
              <p:cNvPr id="22" name="TextBox 21"/>
              <p:cNvSpPr txBox="1"/>
              <p:nvPr/>
            </p:nvSpPr>
            <p:spPr>
              <a:xfrm>
                <a:off x="3786102" y="3596481"/>
                <a:ext cx="1667833" cy="923330"/>
              </a:xfrm>
              <a:prstGeom prst="rect">
                <a:avLst/>
              </a:prstGeom>
              <a:noFill/>
              <a:ln>
                <a:noFill/>
              </a:ln>
            </p:spPr>
            <p:txBody>
              <a:bodyPr wrap="square" rtlCol="0">
                <a:spAutoFit/>
              </a:bodyPr>
              <a:lstStyle/>
              <a:p>
                <a:pPr algn="ctr"/>
                <a:r>
                  <a:rPr lang="en-US" b="1" dirty="0"/>
                  <a:t>Material Master record</a:t>
                </a:r>
              </a:p>
            </p:txBody>
          </p:sp>
        </p:grpSp>
        <p:sp>
          <p:nvSpPr>
            <p:cNvPr id="23" name="TextBox 22"/>
            <p:cNvSpPr txBox="1"/>
            <p:nvPr/>
          </p:nvSpPr>
          <p:spPr>
            <a:xfrm>
              <a:off x="4383173" y="884278"/>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Basic data</a:t>
              </a:r>
            </a:p>
          </p:txBody>
        </p:sp>
        <p:sp>
          <p:nvSpPr>
            <p:cNvPr id="24" name="TextBox 23"/>
            <p:cNvSpPr txBox="1"/>
            <p:nvPr/>
          </p:nvSpPr>
          <p:spPr>
            <a:xfrm>
              <a:off x="4430371" y="1757311"/>
              <a:ext cx="1878628"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Material Planning</a:t>
              </a:r>
            </a:p>
          </p:txBody>
        </p:sp>
        <p:sp>
          <p:nvSpPr>
            <p:cNvPr id="25" name="TextBox 24"/>
            <p:cNvSpPr txBox="1"/>
            <p:nvPr/>
          </p:nvSpPr>
          <p:spPr>
            <a:xfrm>
              <a:off x="4536761" y="2562267"/>
              <a:ext cx="1772238"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Stocks in plant/ storage location</a:t>
              </a:r>
            </a:p>
          </p:txBody>
        </p:sp>
        <p:sp>
          <p:nvSpPr>
            <p:cNvPr id="26" name="TextBox 25"/>
            <p:cNvSpPr txBox="1"/>
            <p:nvPr/>
          </p:nvSpPr>
          <p:spPr>
            <a:xfrm>
              <a:off x="4593677" y="3622198"/>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Accounting </a:t>
              </a:r>
            </a:p>
          </p:txBody>
        </p:sp>
        <p:sp>
          <p:nvSpPr>
            <p:cNvPr id="27" name="TextBox 26"/>
            <p:cNvSpPr txBox="1"/>
            <p:nvPr/>
          </p:nvSpPr>
          <p:spPr>
            <a:xfrm>
              <a:off x="4543685" y="4582872"/>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Storage </a:t>
              </a:r>
            </a:p>
          </p:txBody>
        </p:sp>
        <p:sp>
          <p:nvSpPr>
            <p:cNvPr id="28" name="TextBox 27"/>
            <p:cNvSpPr txBox="1"/>
            <p:nvPr/>
          </p:nvSpPr>
          <p:spPr>
            <a:xfrm>
              <a:off x="4614871" y="5553068"/>
              <a:ext cx="1509628"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Ware house Management</a:t>
              </a:r>
            </a:p>
          </p:txBody>
        </p:sp>
        <p:sp>
          <p:nvSpPr>
            <p:cNvPr id="29" name="TextBox 28"/>
            <p:cNvSpPr txBox="1"/>
            <p:nvPr/>
          </p:nvSpPr>
          <p:spPr>
            <a:xfrm>
              <a:off x="8550218" y="858238"/>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Purchasing </a:t>
              </a:r>
            </a:p>
          </p:txBody>
        </p:sp>
        <p:sp>
          <p:nvSpPr>
            <p:cNvPr id="30" name="TextBox 29"/>
            <p:cNvSpPr txBox="1"/>
            <p:nvPr/>
          </p:nvSpPr>
          <p:spPr>
            <a:xfrm>
              <a:off x="8512320" y="1805481"/>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Sales &amp; Dist.</a:t>
              </a:r>
            </a:p>
          </p:txBody>
        </p:sp>
        <p:sp>
          <p:nvSpPr>
            <p:cNvPr id="31" name="TextBox 30"/>
            <p:cNvSpPr txBox="1"/>
            <p:nvPr/>
          </p:nvSpPr>
          <p:spPr>
            <a:xfrm>
              <a:off x="8518544" y="2656429"/>
              <a:ext cx="1509627"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Work scheduling</a:t>
              </a:r>
            </a:p>
          </p:txBody>
        </p:sp>
        <p:sp>
          <p:nvSpPr>
            <p:cNvPr id="32" name="TextBox 31"/>
            <p:cNvSpPr txBox="1"/>
            <p:nvPr/>
          </p:nvSpPr>
          <p:spPr>
            <a:xfrm>
              <a:off x="8500742" y="3693116"/>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Quality Mgt.</a:t>
              </a:r>
            </a:p>
          </p:txBody>
        </p:sp>
        <p:sp>
          <p:nvSpPr>
            <p:cNvPr id="33" name="TextBox 32"/>
            <p:cNvSpPr txBox="1"/>
            <p:nvPr/>
          </p:nvSpPr>
          <p:spPr>
            <a:xfrm>
              <a:off x="8639898" y="4696390"/>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Forecasting</a:t>
              </a:r>
            </a:p>
          </p:txBody>
        </p:sp>
        <p:sp>
          <p:nvSpPr>
            <p:cNvPr id="34" name="TextBox 33"/>
            <p:cNvSpPr txBox="1"/>
            <p:nvPr/>
          </p:nvSpPr>
          <p:spPr>
            <a:xfrm>
              <a:off x="8571598" y="5637619"/>
              <a:ext cx="1509627" cy="3385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Classification</a:t>
              </a:r>
            </a:p>
          </p:txBody>
        </p:sp>
      </p:grpSp>
    </p:spTree>
    <p:extLst>
      <p:ext uri="{BB962C8B-B14F-4D97-AF65-F5344CB8AC3E}">
        <p14:creationId xmlns:p14="http://schemas.microsoft.com/office/powerpoint/2010/main" val="1687714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Material Master Org. Levels</a:t>
            </a:r>
          </a:p>
          <a:p>
            <a:pPr algn="ctr"/>
            <a:endParaRPr lang="en-US" sz="3600" dirty="0">
              <a:latin typeface="Arial" panose="020B0604020202020204" pitchFamily="34" charset="0"/>
              <a:cs typeface="Arial" panose="020B0604020202020204" pitchFamily="34" charset="0"/>
            </a:endParaRPr>
          </a:p>
        </p:txBody>
      </p:sp>
      <p:grpSp>
        <p:nvGrpSpPr>
          <p:cNvPr id="12" name="Group 11"/>
          <p:cNvGrpSpPr/>
          <p:nvPr/>
        </p:nvGrpSpPr>
        <p:grpSpPr>
          <a:xfrm>
            <a:off x="3624445" y="519487"/>
            <a:ext cx="7916631" cy="1463040"/>
            <a:chOff x="3624445" y="519487"/>
            <a:chExt cx="7916631" cy="1463040"/>
          </a:xfrm>
        </p:grpSpPr>
        <p:pic>
          <p:nvPicPr>
            <p:cNvPr id="5" name="Picture Placeholder 2"/>
            <p:cNvPicPr>
              <a:picLocks noChangeAspect="1"/>
            </p:cNvPicPr>
            <p:nvPr/>
          </p:nvPicPr>
          <p:blipFill rotWithShape="1">
            <a:blip r:embed="rId2" cstate="print">
              <a:extLst>
                <a:ext uri="{28A0092B-C50C-407E-A947-70E740481C1C}">
                  <a14:useLocalDpi xmlns:a14="http://schemas.microsoft.com/office/drawing/2010/main" val="0"/>
                </a:ext>
              </a:extLst>
            </a:blip>
            <a:srcRect l="-62" t="701" b="1514"/>
            <a:stretch/>
          </p:blipFill>
          <p:spPr>
            <a:xfrm>
              <a:off x="3624445" y="519487"/>
              <a:ext cx="919240" cy="1463040"/>
            </a:xfrm>
            <a:prstGeom prst="snip2DiagRect">
              <a:avLst>
                <a:gd name="adj1" fmla="val 10815"/>
                <a:gd name="adj2" fmla="val 0"/>
              </a:avLst>
            </a:prstGeom>
          </p:spPr>
        </p:pic>
        <p:sp>
          <p:nvSpPr>
            <p:cNvPr id="8" name="TextBox 7"/>
            <p:cNvSpPr txBox="1"/>
            <p:nvPr/>
          </p:nvSpPr>
          <p:spPr>
            <a:xfrm>
              <a:off x="4874110" y="566925"/>
              <a:ext cx="6666966" cy="1015663"/>
            </a:xfrm>
            <a:prstGeom prst="rect">
              <a:avLst/>
            </a:prstGeom>
            <a:noFill/>
          </p:spPr>
          <p:txBody>
            <a:bodyPr wrap="square" rtlCol="0">
              <a:spAutoFit/>
            </a:bodyPr>
            <a:lstStyle/>
            <a:p>
              <a:r>
                <a:rPr lang="en-US" sz="2400" b="1" dirty="0">
                  <a:solidFill>
                    <a:srgbClr val="C00000"/>
                  </a:solidFill>
                  <a:latin typeface="Arial" panose="020B0604020202020204" pitchFamily="34" charset="0"/>
                  <a:cs typeface="Arial" panose="020B0604020202020204" pitchFamily="34" charset="0"/>
                </a:rPr>
                <a:t>Data that is valid for the whole company</a:t>
              </a:r>
            </a:p>
            <a:p>
              <a:r>
                <a:rPr lang="en-US" b="1" dirty="0">
                  <a:solidFill>
                    <a:schemeClr val="bg1"/>
                  </a:solidFill>
                  <a:latin typeface="Arial" panose="020B0604020202020204" pitchFamily="34" charset="0"/>
                  <a:cs typeface="Arial" panose="020B0604020202020204" pitchFamily="34" charset="0"/>
                </a:rPr>
                <a:t>e.g. material number, material short text, material group, base and alternative units of measure.</a:t>
              </a:r>
              <a:r>
                <a:rPr lang="en-US" dirty="0"/>
                <a:t>	</a:t>
              </a:r>
            </a:p>
          </p:txBody>
        </p:sp>
      </p:grpSp>
      <p:grpSp>
        <p:nvGrpSpPr>
          <p:cNvPr id="11" name="Group 10"/>
          <p:cNvGrpSpPr/>
          <p:nvPr/>
        </p:nvGrpSpPr>
        <p:grpSpPr>
          <a:xfrm>
            <a:off x="3247933" y="2421467"/>
            <a:ext cx="8007660" cy="1043198"/>
            <a:chOff x="3247933" y="2421467"/>
            <a:chExt cx="8007660" cy="1043198"/>
          </a:xfrm>
        </p:grpSpPr>
        <p:pic>
          <p:nvPicPr>
            <p:cNvPr id="6" name="Picture Placeholder 6"/>
            <p:cNvPicPr>
              <a:picLocks noChangeAspect="1"/>
            </p:cNvPicPr>
            <p:nvPr/>
          </p:nvPicPr>
          <p:blipFill rotWithShape="1">
            <a:blip r:embed="rId3">
              <a:extLst>
                <a:ext uri="{28A0092B-C50C-407E-A947-70E740481C1C}">
                  <a14:useLocalDpi xmlns:a14="http://schemas.microsoft.com/office/drawing/2010/main" val="0"/>
                </a:ext>
              </a:extLst>
            </a:blip>
            <a:srcRect l="857" t="10159" r="2706" b="11746"/>
            <a:stretch/>
          </p:blipFill>
          <p:spPr>
            <a:xfrm>
              <a:off x="3247933" y="2446658"/>
              <a:ext cx="1672264" cy="1018007"/>
            </a:xfrm>
            <a:prstGeom prst="snip2DiagRect">
              <a:avLst>
                <a:gd name="adj1" fmla="val 10815"/>
                <a:gd name="adj2" fmla="val 0"/>
              </a:avLst>
            </a:prstGeom>
          </p:spPr>
        </p:pic>
        <p:sp>
          <p:nvSpPr>
            <p:cNvPr id="9" name="Rectangle 8"/>
            <p:cNvSpPr/>
            <p:nvPr/>
          </p:nvSpPr>
          <p:spPr>
            <a:xfrm>
              <a:off x="5159593" y="2421467"/>
              <a:ext cx="6096000" cy="1015663"/>
            </a:xfrm>
            <a:prstGeom prst="rect">
              <a:avLst/>
            </a:prstGeom>
          </p:spPr>
          <p:txBody>
            <a:bodyPr>
              <a:spAutoFit/>
            </a:bodyPr>
            <a:lstStyle/>
            <a:p>
              <a:r>
                <a:rPr lang="en-US" sz="2400" b="1" dirty="0">
                  <a:solidFill>
                    <a:srgbClr val="C00000"/>
                  </a:solidFill>
                  <a:latin typeface="Arial" panose="020B0604020202020204" pitchFamily="34" charset="0"/>
                  <a:cs typeface="Arial" panose="020B0604020202020204" pitchFamily="34" charset="0"/>
                </a:rPr>
                <a:t>Data that is valid within one plant</a:t>
              </a:r>
            </a:p>
            <a:p>
              <a:r>
                <a:rPr lang="en-US" b="1" dirty="0">
                  <a:solidFill>
                    <a:schemeClr val="bg1"/>
                  </a:solidFill>
                  <a:latin typeface="Arial" panose="020B0604020202020204" pitchFamily="34" charset="0"/>
                  <a:cs typeface="Arial" panose="020B0604020202020204" pitchFamily="34" charset="0"/>
                </a:rPr>
                <a:t>e.g. purchasing data, MRP data, forecasting data, work scheduling data</a:t>
              </a:r>
              <a:endParaRPr lang="en-US" dirty="0"/>
            </a:p>
          </p:txBody>
        </p:sp>
      </p:grpSp>
      <p:grpSp>
        <p:nvGrpSpPr>
          <p:cNvPr id="13" name="Group 12"/>
          <p:cNvGrpSpPr/>
          <p:nvPr/>
        </p:nvGrpSpPr>
        <p:grpSpPr>
          <a:xfrm>
            <a:off x="3319630" y="3928796"/>
            <a:ext cx="8221445" cy="1457592"/>
            <a:chOff x="3319630" y="3928796"/>
            <a:chExt cx="8221445" cy="1457592"/>
          </a:xfrm>
        </p:grpSpPr>
        <p:pic>
          <p:nvPicPr>
            <p:cNvPr id="7" name="Content Placeholder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9630" y="3928796"/>
              <a:ext cx="1554480" cy="1457592"/>
            </a:xfrm>
            <a:prstGeom prst="rect">
              <a:avLst/>
            </a:prstGeom>
          </p:spPr>
        </p:pic>
        <p:sp>
          <p:nvSpPr>
            <p:cNvPr id="10" name="Rectangle 9"/>
            <p:cNvSpPr/>
            <p:nvPr/>
          </p:nvSpPr>
          <p:spPr>
            <a:xfrm>
              <a:off x="5159592" y="4198204"/>
              <a:ext cx="6381483" cy="738664"/>
            </a:xfrm>
            <a:prstGeom prst="rect">
              <a:avLst/>
            </a:prstGeom>
          </p:spPr>
          <p:txBody>
            <a:bodyPr wrap="square">
              <a:spAutoFit/>
            </a:bodyPr>
            <a:lstStyle/>
            <a:p>
              <a:r>
                <a:rPr lang="en-US" sz="2400" b="1" dirty="0">
                  <a:solidFill>
                    <a:srgbClr val="C00000"/>
                  </a:solidFill>
                  <a:latin typeface="Arial" panose="020B0604020202020204" pitchFamily="34" charset="0"/>
                  <a:cs typeface="Arial" panose="020B0604020202020204" pitchFamily="34" charset="0"/>
                </a:rPr>
                <a:t>Data that is valid for one storage location</a:t>
              </a:r>
            </a:p>
            <a:p>
              <a:r>
                <a:rPr lang="en-US" b="1" dirty="0">
                  <a:solidFill>
                    <a:schemeClr val="bg1"/>
                  </a:solidFill>
                  <a:latin typeface="Arial" panose="020B0604020202020204" pitchFamily="34" charset="0"/>
                  <a:cs typeface="Arial" panose="020B0604020202020204" pitchFamily="34" charset="0"/>
                </a:rPr>
                <a:t>e.g. storage bin description, picking area</a:t>
              </a:r>
              <a:endParaRPr lang="en-US" dirty="0"/>
            </a:p>
          </p:txBody>
        </p:sp>
      </p:grpSp>
    </p:spTree>
    <p:extLst>
      <p:ext uri="{BB962C8B-B14F-4D97-AF65-F5344CB8AC3E}">
        <p14:creationId xmlns:p14="http://schemas.microsoft.com/office/powerpoint/2010/main" val="72819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Material Type</a:t>
            </a:r>
          </a:p>
          <a:p>
            <a:pPr algn="ctr"/>
            <a:endParaRPr lang="en-US" sz="3600" dirty="0">
              <a:latin typeface="Arial" panose="020B0604020202020204" pitchFamily="34" charset="0"/>
              <a:cs typeface="Arial" panose="020B0604020202020204" pitchFamily="34" charset="0"/>
            </a:endParaRPr>
          </a:p>
        </p:txBody>
      </p:sp>
      <p:grpSp>
        <p:nvGrpSpPr>
          <p:cNvPr id="19" name="Group 18"/>
          <p:cNvGrpSpPr/>
          <p:nvPr/>
        </p:nvGrpSpPr>
        <p:grpSpPr>
          <a:xfrm>
            <a:off x="7886701" y="1541397"/>
            <a:ext cx="3443286" cy="3307910"/>
            <a:chOff x="7315201" y="1569972"/>
            <a:chExt cx="3443286" cy="3307910"/>
          </a:xfrm>
        </p:grpSpPr>
        <p:grpSp>
          <p:nvGrpSpPr>
            <p:cNvPr id="17" name="Group 16"/>
            <p:cNvGrpSpPr/>
            <p:nvPr/>
          </p:nvGrpSpPr>
          <p:grpSpPr>
            <a:xfrm>
              <a:off x="7390892" y="1569972"/>
              <a:ext cx="3367595" cy="3307910"/>
              <a:chOff x="6790817" y="1555684"/>
              <a:chExt cx="3367595" cy="3307910"/>
            </a:xfrm>
          </p:grpSpPr>
          <p:sp>
            <p:nvSpPr>
              <p:cNvPr id="5" name="Right Triangle 4"/>
              <p:cNvSpPr/>
              <p:nvPr/>
            </p:nvSpPr>
            <p:spPr>
              <a:xfrm rot="2619961">
                <a:off x="6790817" y="2034808"/>
                <a:ext cx="2344051" cy="2386681"/>
              </a:xfrm>
              <a:prstGeom prst="rtTriangle">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7962842" y="1555684"/>
                <a:ext cx="2195570" cy="307777"/>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Number Assignment</a:t>
                </a:r>
              </a:p>
            </p:txBody>
          </p:sp>
          <p:sp>
            <p:nvSpPr>
              <p:cNvPr id="12" name="TextBox 11"/>
              <p:cNvSpPr txBox="1"/>
              <p:nvPr/>
            </p:nvSpPr>
            <p:spPr>
              <a:xfrm>
                <a:off x="7962842" y="2084805"/>
                <a:ext cx="2195570" cy="307777"/>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Procurement Type</a:t>
                </a:r>
              </a:p>
            </p:txBody>
          </p:sp>
          <p:sp>
            <p:nvSpPr>
              <p:cNvPr id="13" name="TextBox 12"/>
              <p:cNvSpPr txBox="1"/>
              <p:nvPr/>
            </p:nvSpPr>
            <p:spPr>
              <a:xfrm>
                <a:off x="7962842" y="2702017"/>
                <a:ext cx="2195570" cy="307777"/>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User Departments</a:t>
                </a:r>
              </a:p>
            </p:txBody>
          </p:sp>
          <p:sp>
            <p:nvSpPr>
              <p:cNvPr id="14" name="TextBox 13"/>
              <p:cNvSpPr txBox="1"/>
              <p:nvPr/>
            </p:nvSpPr>
            <p:spPr>
              <a:xfrm>
                <a:off x="7962841" y="3319229"/>
                <a:ext cx="2195571" cy="307777"/>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Field Selection</a:t>
                </a:r>
              </a:p>
            </p:txBody>
          </p:sp>
          <p:sp>
            <p:nvSpPr>
              <p:cNvPr id="15" name="TextBox 14"/>
              <p:cNvSpPr txBox="1"/>
              <p:nvPr/>
            </p:nvSpPr>
            <p:spPr>
              <a:xfrm>
                <a:off x="7982083" y="3986334"/>
                <a:ext cx="2176329" cy="307777"/>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Account Determination</a:t>
                </a:r>
              </a:p>
            </p:txBody>
          </p:sp>
          <p:sp>
            <p:nvSpPr>
              <p:cNvPr id="16" name="TextBox 15"/>
              <p:cNvSpPr txBox="1"/>
              <p:nvPr/>
            </p:nvSpPr>
            <p:spPr>
              <a:xfrm>
                <a:off x="7991542" y="4553653"/>
                <a:ext cx="2166870" cy="309941"/>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a:t>
                </a:r>
              </a:p>
            </p:txBody>
          </p:sp>
        </p:grpSp>
        <p:sp>
          <p:nvSpPr>
            <p:cNvPr id="18" name="TextBox 17"/>
            <p:cNvSpPr txBox="1"/>
            <p:nvPr/>
          </p:nvSpPr>
          <p:spPr>
            <a:xfrm>
              <a:off x="7315201" y="3057770"/>
              <a:ext cx="11430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Control </a:t>
              </a:r>
            </a:p>
          </p:txBody>
        </p:sp>
      </p:grpSp>
      <p:grpSp>
        <p:nvGrpSpPr>
          <p:cNvPr id="9" name="Group 8"/>
          <p:cNvGrpSpPr/>
          <p:nvPr/>
        </p:nvGrpSpPr>
        <p:grpSpPr>
          <a:xfrm>
            <a:off x="3871557" y="1617078"/>
            <a:ext cx="3379075" cy="3594354"/>
            <a:chOff x="3754968" y="1485646"/>
            <a:chExt cx="3379075" cy="3594354"/>
          </a:xfrm>
        </p:grpSpPr>
        <p:pic>
          <p:nvPicPr>
            <p:cNvPr id="20" name="Content Placeholder 17"/>
            <p:cNvPicPr>
              <a:picLocks noChangeAspect="1"/>
            </p:cNvPicPr>
            <p:nvPr/>
          </p:nvPicPr>
          <p:blipFill rotWithShape="1">
            <a:blip r:embed="rId2">
              <a:extLst>
                <a:ext uri="{28A0092B-C50C-407E-A947-70E740481C1C}">
                  <a14:useLocalDpi xmlns:a14="http://schemas.microsoft.com/office/drawing/2010/main" val="0"/>
                </a:ext>
              </a:extLst>
            </a:blip>
            <a:srcRect b="6049"/>
            <a:stretch/>
          </p:blipFill>
          <p:spPr>
            <a:xfrm>
              <a:off x="3754968" y="1485646"/>
              <a:ext cx="3379075" cy="3594354"/>
            </a:xfrm>
            <a:prstGeom prst="rect">
              <a:avLst/>
            </a:prstGeom>
          </p:spPr>
        </p:pic>
        <p:sp>
          <p:nvSpPr>
            <p:cNvPr id="6" name="TextBox 5"/>
            <p:cNvSpPr txBox="1"/>
            <p:nvPr/>
          </p:nvSpPr>
          <p:spPr>
            <a:xfrm>
              <a:off x="4792333" y="1831910"/>
              <a:ext cx="606981"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Raw</a:t>
              </a:r>
            </a:p>
          </p:txBody>
        </p:sp>
        <p:sp>
          <p:nvSpPr>
            <p:cNvPr id="21" name="TextBox 20"/>
            <p:cNvSpPr txBox="1"/>
            <p:nvPr/>
          </p:nvSpPr>
          <p:spPr>
            <a:xfrm>
              <a:off x="4654447" y="2178174"/>
              <a:ext cx="1088978"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Materials </a:t>
              </a:r>
            </a:p>
          </p:txBody>
        </p:sp>
        <p:sp>
          <p:nvSpPr>
            <p:cNvPr id="22" name="TextBox 21"/>
            <p:cNvSpPr txBox="1"/>
            <p:nvPr/>
          </p:nvSpPr>
          <p:spPr>
            <a:xfrm>
              <a:off x="4472646" y="2592590"/>
              <a:ext cx="1061562"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Operating </a:t>
              </a:r>
            </a:p>
          </p:txBody>
        </p:sp>
        <p:sp>
          <p:nvSpPr>
            <p:cNvPr id="23" name="TextBox 22"/>
            <p:cNvSpPr txBox="1"/>
            <p:nvPr/>
          </p:nvSpPr>
          <p:spPr>
            <a:xfrm>
              <a:off x="4472646" y="2938854"/>
              <a:ext cx="1061561"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Suppliers </a:t>
              </a:r>
            </a:p>
          </p:txBody>
        </p:sp>
        <p:sp>
          <p:nvSpPr>
            <p:cNvPr id="24" name="TextBox 23"/>
            <p:cNvSpPr txBox="1"/>
            <p:nvPr/>
          </p:nvSpPr>
          <p:spPr>
            <a:xfrm>
              <a:off x="4141738" y="3398527"/>
              <a:ext cx="1392469" cy="307777"/>
            </a:xfrm>
            <a:prstGeom prst="rect">
              <a:avLst/>
            </a:prstGeom>
            <a:noFill/>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Semi-finished</a:t>
              </a:r>
              <a:r>
                <a:rPr lang="en-US" sz="1400" b="1" dirty="0">
                  <a:solidFill>
                    <a:schemeClr val="bg1"/>
                  </a:solidFill>
                  <a:latin typeface="Arial" panose="020B0604020202020204" pitchFamily="34" charset="0"/>
                  <a:cs typeface="Arial" panose="020B0604020202020204" pitchFamily="34" charset="0"/>
                </a:rPr>
                <a:t> </a:t>
              </a:r>
            </a:p>
          </p:txBody>
        </p:sp>
        <p:sp>
          <p:nvSpPr>
            <p:cNvPr id="26" name="TextBox 25"/>
            <p:cNvSpPr txBox="1"/>
            <p:nvPr/>
          </p:nvSpPr>
          <p:spPr>
            <a:xfrm>
              <a:off x="4268154" y="3741405"/>
              <a:ext cx="1048358"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Products</a:t>
              </a:r>
            </a:p>
          </p:txBody>
        </p:sp>
        <p:sp>
          <p:nvSpPr>
            <p:cNvPr id="27" name="TextBox 26"/>
            <p:cNvSpPr txBox="1"/>
            <p:nvPr/>
          </p:nvSpPr>
          <p:spPr>
            <a:xfrm>
              <a:off x="4047466" y="4210233"/>
              <a:ext cx="988991"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Finished </a:t>
              </a:r>
            </a:p>
          </p:txBody>
        </p:sp>
        <p:sp>
          <p:nvSpPr>
            <p:cNvPr id="28" name="TextBox 27"/>
            <p:cNvSpPr txBox="1"/>
            <p:nvPr/>
          </p:nvSpPr>
          <p:spPr>
            <a:xfrm>
              <a:off x="4017782" y="4558661"/>
              <a:ext cx="1048358"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Products</a:t>
              </a:r>
            </a:p>
          </p:txBody>
        </p:sp>
      </p:grpSp>
    </p:spTree>
    <p:extLst>
      <p:ext uri="{BB962C8B-B14F-4D97-AF65-F5344CB8AC3E}">
        <p14:creationId xmlns:p14="http://schemas.microsoft.com/office/powerpoint/2010/main" val="3450923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Industrial Sector</a:t>
            </a:r>
          </a:p>
          <a:p>
            <a:pPr algn="ctr"/>
            <a:endParaRPr lang="en-US" sz="3600" dirty="0">
              <a:latin typeface="Arial" panose="020B0604020202020204" pitchFamily="34" charset="0"/>
              <a:cs typeface="Arial" panose="020B0604020202020204" pitchFamily="34" charset="0"/>
            </a:endParaRPr>
          </a:p>
        </p:txBody>
      </p:sp>
      <p:grpSp>
        <p:nvGrpSpPr>
          <p:cNvPr id="5" name="Group 4"/>
          <p:cNvGrpSpPr/>
          <p:nvPr/>
        </p:nvGrpSpPr>
        <p:grpSpPr>
          <a:xfrm>
            <a:off x="7962392" y="2020521"/>
            <a:ext cx="3581908" cy="2386681"/>
            <a:chOff x="7390892" y="2049096"/>
            <a:chExt cx="3581908" cy="2386681"/>
          </a:xfrm>
        </p:grpSpPr>
        <p:grpSp>
          <p:nvGrpSpPr>
            <p:cNvPr id="6" name="Group 5"/>
            <p:cNvGrpSpPr/>
            <p:nvPr/>
          </p:nvGrpSpPr>
          <p:grpSpPr>
            <a:xfrm>
              <a:off x="7390892" y="2049096"/>
              <a:ext cx="3581908" cy="2386681"/>
              <a:chOff x="6790817" y="2034808"/>
              <a:chExt cx="3581908" cy="2386681"/>
            </a:xfrm>
          </p:grpSpPr>
          <p:sp>
            <p:nvSpPr>
              <p:cNvPr id="8" name="Right Triangle 7"/>
              <p:cNvSpPr/>
              <p:nvPr/>
            </p:nvSpPr>
            <p:spPr>
              <a:xfrm rot="2619961">
                <a:off x="6790817" y="2034808"/>
                <a:ext cx="2344051" cy="2386681"/>
              </a:xfrm>
              <a:prstGeom prst="rtTriangle">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7962842" y="2228495"/>
                <a:ext cx="2409883" cy="400110"/>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Screen Selection</a:t>
                </a:r>
              </a:p>
            </p:txBody>
          </p:sp>
        </p:grpSp>
        <p:sp>
          <p:nvSpPr>
            <p:cNvPr id="7" name="TextBox 6"/>
            <p:cNvSpPr txBox="1"/>
            <p:nvPr/>
          </p:nvSpPr>
          <p:spPr>
            <a:xfrm>
              <a:off x="7419917" y="3057770"/>
              <a:ext cx="114300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Control </a:t>
              </a:r>
            </a:p>
          </p:txBody>
        </p:sp>
      </p:grpSp>
      <p:sp>
        <p:nvSpPr>
          <p:cNvPr id="15" name="TextBox 14"/>
          <p:cNvSpPr txBox="1"/>
          <p:nvPr/>
        </p:nvSpPr>
        <p:spPr>
          <a:xfrm>
            <a:off x="9134417" y="3687239"/>
            <a:ext cx="2409883" cy="400110"/>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Field Selection</a:t>
            </a:r>
          </a:p>
        </p:txBody>
      </p:sp>
      <p:pic>
        <p:nvPicPr>
          <p:cNvPr id="16" name="Content Placeholder 17"/>
          <p:cNvPicPr>
            <a:picLocks noChangeAspect="1"/>
          </p:cNvPicPr>
          <p:nvPr/>
        </p:nvPicPr>
        <p:blipFill rotWithShape="1">
          <a:blip r:embed="rId2">
            <a:extLst>
              <a:ext uri="{28A0092B-C50C-407E-A947-70E740481C1C}">
                <a14:useLocalDpi xmlns:a14="http://schemas.microsoft.com/office/drawing/2010/main" val="0"/>
              </a:ext>
            </a:extLst>
          </a:blip>
          <a:srcRect l="19179" t="2504" b="50837"/>
          <a:stretch/>
        </p:blipFill>
        <p:spPr>
          <a:xfrm>
            <a:off x="4731657" y="2249714"/>
            <a:ext cx="2730998" cy="1785084"/>
          </a:xfrm>
          <a:prstGeom prst="rect">
            <a:avLst/>
          </a:prstGeom>
        </p:spPr>
      </p:pic>
      <p:sp>
        <p:nvSpPr>
          <p:cNvPr id="13" name="Down Arrow 12"/>
          <p:cNvSpPr/>
          <p:nvPr/>
        </p:nvSpPr>
        <p:spPr>
          <a:xfrm>
            <a:off x="5332038" y="1619637"/>
            <a:ext cx="270477" cy="880561"/>
          </a:xfrm>
          <a:prstGeom prst="downArrow">
            <a:avLst/>
          </a:prstGeom>
          <a:solidFill>
            <a:schemeClr val="tx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p:cNvGrpSpPr/>
          <p:nvPr/>
        </p:nvGrpSpPr>
        <p:grpSpPr>
          <a:xfrm>
            <a:off x="5727926" y="502656"/>
            <a:ext cx="1230032" cy="761387"/>
            <a:chOff x="4360115" y="1544027"/>
            <a:chExt cx="1176292" cy="1284898"/>
          </a:xfrm>
          <a:solidFill>
            <a:schemeClr val="tx1"/>
          </a:solidFill>
        </p:grpSpPr>
        <p:sp>
          <p:nvSpPr>
            <p:cNvPr id="26" name="Folded Corner 25"/>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4360115" y="1544027"/>
              <a:ext cx="1176292" cy="882973"/>
            </a:xfrm>
            <a:prstGeom prst="rect">
              <a:avLst/>
            </a:prstGeom>
            <a:grpFill/>
          </p:spPr>
          <p:txBody>
            <a:bodyPr wrap="square" rtlCol="0">
              <a:spAutoFit/>
            </a:bodyPr>
            <a:lstStyle/>
            <a:p>
              <a:r>
                <a:rPr lang="en-US" sz="1400" b="1" dirty="0">
                  <a:solidFill>
                    <a:schemeClr val="bg1">
                      <a:lumMod val="50000"/>
                      <a:lumOff val="50000"/>
                    </a:schemeClr>
                  </a:solidFill>
                  <a:latin typeface="Arial" panose="020B0604020202020204" pitchFamily="34" charset="0"/>
                  <a:cs typeface="Arial" panose="020B0604020202020204" pitchFamily="34" charset="0"/>
                </a:rPr>
                <a:t>Chemical industry</a:t>
              </a:r>
            </a:p>
          </p:txBody>
        </p:sp>
      </p:grpSp>
      <p:grpSp>
        <p:nvGrpSpPr>
          <p:cNvPr id="40" name="Group 39"/>
          <p:cNvGrpSpPr/>
          <p:nvPr/>
        </p:nvGrpSpPr>
        <p:grpSpPr>
          <a:xfrm>
            <a:off x="5456974" y="955559"/>
            <a:ext cx="1310372" cy="761387"/>
            <a:chOff x="4360115" y="1544027"/>
            <a:chExt cx="1176292" cy="1284898"/>
          </a:xfrm>
          <a:solidFill>
            <a:schemeClr val="tx1"/>
          </a:solidFill>
        </p:grpSpPr>
        <p:sp>
          <p:nvSpPr>
            <p:cNvPr id="41" name="Folded Corner 40"/>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p:cNvSpPr txBox="1"/>
            <p:nvPr/>
          </p:nvSpPr>
          <p:spPr>
            <a:xfrm>
              <a:off x="4360115" y="1544027"/>
              <a:ext cx="1176292" cy="1246551"/>
            </a:xfrm>
            <a:prstGeom prst="rect">
              <a:avLst/>
            </a:prstGeom>
            <a:grpFill/>
          </p:spPr>
          <p:txBody>
            <a:bodyPr wrap="square" rtlCol="0">
              <a:spAutoFit/>
            </a:bodyPr>
            <a:lstStyle/>
            <a:p>
              <a:r>
                <a:rPr lang="en-US" sz="1400" b="1" dirty="0">
                  <a:solidFill>
                    <a:schemeClr val="bg1">
                      <a:lumMod val="50000"/>
                      <a:lumOff val="50000"/>
                    </a:schemeClr>
                  </a:solidFill>
                  <a:latin typeface="Arial" panose="020B0604020202020204" pitchFamily="34" charset="0"/>
                  <a:cs typeface="Arial" panose="020B0604020202020204" pitchFamily="34" charset="0"/>
                </a:rPr>
                <a:t>Plant </a:t>
              </a:r>
              <a:r>
                <a:rPr lang="en-US" sz="1400" b="1" dirty="0" err="1">
                  <a:solidFill>
                    <a:schemeClr val="bg1">
                      <a:lumMod val="50000"/>
                      <a:lumOff val="50000"/>
                    </a:schemeClr>
                  </a:solidFill>
                  <a:latin typeface="Arial" panose="020B0604020202020204" pitchFamily="34" charset="0"/>
                  <a:cs typeface="Arial" panose="020B0604020202020204" pitchFamily="34" charset="0"/>
                </a:rPr>
                <a:t>eng</a:t>
              </a:r>
              <a:r>
                <a:rPr lang="en-US" sz="1400" b="1" dirty="0">
                  <a:solidFill>
                    <a:schemeClr val="bg1">
                      <a:lumMod val="50000"/>
                      <a:lumOff val="50000"/>
                    </a:schemeClr>
                  </a:solidFill>
                  <a:latin typeface="Arial" panose="020B0604020202020204" pitchFamily="34" charset="0"/>
                  <a:cs typeface="Arial" panose="020B0604020202020204" pitchFamily="34" charset="0"/>
                </a:rPr>
                <a:t>/ construction</a:t>
              </a:r>
            </a:p>
          </p:txBody>
        </p:sp>
      </p:grpSp>
      <p:grpSp>
        <p:nvGrpSpPr>
          <p:cNvPr id="37" name="Group 36"/>
          <p:cNvGrpSpPr/>
          <p:nvPr/>
        </p:nvGrpSpPr>
        <p:grpSpPr>
          <a:xfrm>
            <a:off x="5109522" y="1437366"/>
            <a:ext cx="1247735" cy="713423"/>
            <a:chOff x="4360115" y="1544027"/>
            <a:chExt cx="1176292" cy="1284898"/>
          </a:xfrm>
          <a:solidFill>
            <a:schemeClr val="tx1"/>
          </a:solidFill>
        </p:grpSpPr>
        <p:sp>
          <p:nvSpPr>
            <p:cNvPr id="38" name="Folded Corner 37"/>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4360115" y="1544027"/>
              <a:ext cx="1176292" cy="942336"/>
            </a:xfrm>
            <a:prstGeom prst="rect">
              <a:avLst/>
            </a:prstGeom>
            <a:grpFill/>
          </p:spPr>
          <p:txBody>
            <a:bodyPr wrap="square" rtlCol="0">
              <a:spAutoFit/>
            </a:bodyPr>
            <a:lstStyle/>
            <a:p>
              <a:r>
                <a:rPr lang="en-US" sz="1400" b="1" dirty="0">
                  <a:solidFill>
                    <a:schemeClr val="bg1">
                      <a:lumMod val="50000"/>
                      <a:lumOff val="50000"/>
                    </a:schemeClr>
                  </a:solidFill>
                  <a:latin typeface="Arial" panose="020B0604020202020204" pitchFamily="34" charset="0"/>
                  <a:cs typeface="Arial" panose="020B0604020202020204" pitchFamily="34" charset="0"/>
                </a:rPr>
                <a:t>Mechanical Engineering</a:t>
              </a:r>
            </a:p>
          </p:txBody>
        </p:sp>
      </p:grpSp>
      <p:sp>
        <p:nvSpPr>
          <p:cNvPr id="20" name="TextBox 19">
            <a:extLst>
              <a:ext uri="{FF2B5EF4-FFF2-40B4-BE49-F238E27FC236}">
                <a16:creationId xmlns:a16="http://schemas.microsoft.com/office/drawing/2014/main" id="{C6F3B5A6-4CAE-4AE4-86F5-9278BF6EE9A8}"/>
              </a:ext>
            </a:extLst>
          </p:cNvPr>
          <p:cNvSpPr txBox="1"/>
          <p:nvPr/>
        </p:nvSpPr>
        <p:spPr>
          <a:xfrm>
            <a:off x="5467276" y="4984564"/>
            <a:ext cx="3106057" cy="1323439"/>
          </a:xfrm>
          <a:prstGeom prst="rect">
            <a:avLst/>
          </a:prstGeom>
          <a:noFill/>
        </p:spPr>
        <p:txBody>
          <a:bodyPr wrap="square" rtlCol="0">
            <a:spAutoFit/>
          </a:bodyPr>
          <a:lstStyle/>
          <a:p>
            <a:r>
              <a:rPr lang="en-US" sz="2000" dirty="0">
                <a:latin typeface="Arial Black" panose="020B0A04020102020204" pitchFamily="34" charset="0"/>
              </a:rPr>
              <a:t>Transaction codes </a:t>
            </a:r>
          </a:p>
          <a:p>
            <a:pPr marL="285750" indent="-285750">
              <a:buFont typeface="Courier New" panose="02070309020205020404" pitchFamily="49" charset="0"/>
              <a:buChar char="o"/>
            </a:pPr>
            <a:r>
              <a:rPr lang="en-US" sz="2000" dirty="0">
                <a:latin typeface="Arial Black" panose="020B0A04020102020204" pitchFamily="34" charset="0"/>
              </a:rPr>
              <a:t>MM01 (Create)</a:t>
            </a:r>
          </a:p>
          <a:p>
            <a:pPr marL="285750" indent="-285750">
              <a:buFont typeface="Courier New" panose="02070309020205020404" pitchFamily="49" charset="0"/>
              <a:buChar char="o"/>
            </a:pPr>
            <a:r>
              <a:rPr lang="en-US" sz="2000" dirty="0">
                <a:latin typeface="Arial Black" panose="020B0A04020102020204" pitchFamily="34" charset="0"/>
              </a:rPr>
              <a:t>MM02 (Change)</a:t>
            </a:r>
          </a:p>
          <a:p>
            <a:pPr marL="285750" indent="-285750">
              <a:buFont typeface="Courier New" panose="02070309020205020404" pitchFamily="49" charset="0"/>
              <a:buChar char="o"/>
            </a:pPr>
            <a:r>
              <a:rPr lang="en-US" sz="2000" dirty="0">
                <a:latin typeface="Arial Black" panose="020B0A04020102020204" pitchFamily="34" charset="0"/>
              </a:rPr>
              <a:t>MM03 (Display)</a:t>
            </a:r>
          </a:p>
        </p:txBody>
      </p:sp>
    </p:spTree>
    <p:extLst>
      <p:ext uri="{BB962C8B-B14F-4D97-AF65-F5344CB8AC3E}">
        <p14:creationId xmlns:p14="http://schemas.microsoft.com/office/powerpoint/2010/main" val="206274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Extending Material Master</a:t>
            </a:r>
          </a:p>
          <a:p>
            <a:pPr algn="ctr"/>
            <a:endParaRPr lang="en-US" sz="3600" dirty="0">
              <a:latin typeface="Arial" panose="020B0604020202020204" pitchFamily="34" charset="0"/>
              <a:cs typeface="Arial" panose="020B0604020202020204" pitchFamily="34" charset="0"/>
            </a:endParaRPr>
          </a:p>
        </p:txBody>
      </p:sp>
      <p:sp>
        <p:nvSpPr>
          <p:cNvPr id="5" name="Cube 4"/>
          <p:cNvSpPr/>
          <p:nvPr/>
        </p:nvSpPr>
        <p:spPr>
          <a:xfrm>
            <a:off x="4347027" y="3539209"/>
            <a:ext cx="1393371" cy="1175657"/>
          </a:xfrm>
          <a:prstGeom prst="cub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p:cNvGrpSpPr/>
          <p:nvPr/>
        </p:nvGrpSpPr>
        <p:grpSpPr>
          <a:xfrm rot="785464">
            <a:off x="5187875" y="1652771"/>
            <a:ext cx="602375" cy="1900673"/>
            <a:chOff x="5187875" y="1652771"/>
            <a:chExt cx="602375" cy="1900673"/>
          </a:xfrm>
        </p:grpSpPr>
        <p:sp>
          <p:nvSpPr>
            <p:cNvPr id="10" name="Left Arrow 9"/>
            <p:cNvSpPr/>
            <p:nvPr/>
          </p:nvSpPr>
          <p:spPr>
            <a:xfrm rot="7524879">
              <a:off x="4538726" y="2301920"/>
              <a:ext cx="1900673" cy="602375"/>
            </a:xfrm>
            <a:prstGeom prst="leftArrow">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rot="18268757">
              <a:off x="4701954" y="2404193"/>
              <a:ext cx="1574216"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Extend with </a:t>
              </a:r>
            </a:p>
          </p:txBody>
        </p:sp>
      </p:grpSp>
      <p:grpSp>
        <p:nvGrpSpPr>
          <p:cNvPr id="14" name="Group 13"/>
          <p:cNvGrpSpPr/>
          <p:nvPr/>
        </p:nvGrpSpPr>
        <p:grpSpPr>
          <a:xfrm>
            <a:off x="6700089" y="2031889"/>
            <a:ext cx="1000874" cy="893740"/>
            <a:chOff x="6700089" y="2031889"/>
            <a:chExt cx="1000874" cy="893740"/>
          </a:xfrm>
        </p:grpSpPr>
        <p:sp>
          <p:nvSpPr>
            <p:cNvPr id="8" name="Right Triangle 7"/>
            <p:cNvSpPr/>
            <p:nvPr/>
          </p:nvSpPr>
          <p:spPr>
            <a:xfrm rot="19074628">
              <a:off x="6700089" y="2031889"/>
              <a:ext cx="984000" cy="893740"/>
            </a:xfrm>
            <a:prstGeom prst="rtTriangle">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6738662" y="2486024"/>
              <a:ext cx="96230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Create </a:t>
              </a:r>
            </a:p>
          </p:txBody>
        </p:sp>
      </p:grpSp>
      <p:grpSp>
        <p:nvGrpSpPr>
          <p:cNvPr id="15" name="Group 14"/>
          <p:cNvGrpSpPr/>
          <p:nvPr/>
        </p:nvGrpSpPr>
        <p:grpSpPr>
          <a:xfrm>
            <a:off x="8646491" y="2084107"/>
            <a:ext cx="1000874" cy="893740"/>
            <a:chOff x="6700089" y="2031889"/>
            <a:chExt cx="1000874" cy="893740"/>
          </a:xfrm>
        </p:grpSpPr>
        <p:sp>
          <p:nvSpPr>
            <p:cNvPr id="16" name="Right Triangle 15"/>
            <p:cNvSpPr/>
            <p:nvPr/>
          </p:nvSpPr>
          <p:spPr>
            <a:xfrm rot="19074628">
              <a:off x="6700089" y="2031889"/>
              <a:ext cx="984000" cy="893740"/>
            </a:xfrm>
            <a:prstGeom prst="rtTriangle">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6738662" y="2486024"/>
              <a:ext cx="96230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Create </a:t>
              </a:r>
            </a:p>
          </p:txBody>
        </p:sp>
      </p:grpSp>
      <p:grpSp>
        <p:nvGrpSpPr>
          <p:cNvPr id="18" name="Group 17"/>
          <p:cNvGrpSpPr/>
          <p:nvPr/>
        </p:nvGrpSpPr>
        <p:grpSpPr>
          <a:xfrm>
            <a:off x="6527490" y="1188724"/>
            <a:ext cx="1355444" cy="761387"/>
            <a:chOff x="4360115" y="1544027"/>
            <a:chExt cx="1176292" cy="1284898"/>
          </a:xfrm>
          <a:solidFill>
            <a:schemeClr val="tx1"/>
          </a:solidFill>
          <a:scene3d>
            <a:camera prst="orthographicFront">
              <a:rot lat="0" lon="0" rev="0"/>
            </a:camera>
            <a:lightRig rig="glow" dir="t">
              <a:rot lat="0" lon="0" rev="4800000"/>
            </a:lightRig>
          </a:scene3d>
        </p:grpSpPr>
        <p:sp>
          <p:nvSpPr>
            <p:cNvPr id="19" name="Folded Corner 18"/>
            <p:cNvSpPr/>
            <p:nvPr/>
          </p:nvSpPr>
          <p:spPr>
            <a:xfrm>
              <a:off x="4360115" y="1544027"/>
              <a:ext cx="1176292" cy="1284898"/>
            </a:xfrm>
            <a:prstGeom prst="foldedCorner">
              <a:avLst/>
            </a:prstGeom>
            <a:grpFill/>
            <a:ln>
              <a:noFill/>
            </a:ln>
            <a:effectLst>
              <a:outerShdw blurRad="190500" dist="228600" dir="2700000" algn="ctr">
                <a:srgbClr val="000000">
                  <a:alpha val="30000"/>
                </a:srgbClr>
              </a:outerShdw>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4360115" y="1544027"/>
              <a:ext cx="1176292" cy="822357"/>
            </a:xfrm>
            <a:prstGeom prst="rect">
              <a:avLst/>
            </a:prstGeom>
            <a:grpFill/>
            <a:ln>
              <a:noFill/>
            </a:ln>
            <a:effectLst>
              <a:outerShdw blurRad="190500" dist="228600" dir="2700000" algn="ctr">
                <a:srgbClr val="000000">
                  <a:alpha val="30000"/>
                </a:srgbClr>
              </a:outerShdw>
            </a:effectLst>
            <a:sp3d prstMaterial="matte">
              <a:bevelT w="127000" h="63500"/>
            </a:sp3d>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Accounting Plant 1000</a:t>
              </a:r>
            </a:p>
          </p:txBody>
        </p:sp>
      </p:grpSp>
      <p:grpSp>
        <p:nvGrpSpPr>
          <p:cNvPr id="27" name="Group 26"/>
          <p:cNvGrpSpPr/>
          <p:nvPr/>
        </p:nvGrpSpPr>
        <p:grpSpPr>
          <a:xfrm>
            <a:off x="4339657" y="4415036"/>
            <a:ext cx="1355444" cy="761387"/>
            <a:chOff x="4360115" y="1544027"/>
            <a:chExt cx="1176292" cy="1284898"/>
          </a:xfrm>
          <a:solidFill>
            <a:schemeClr val="tx1"/>
          </a:solidFill>
        </p:grpSpPr>
        <p:sp>
          <p:nvSpPr>
            <p:cNvPr id="28" name="Folded Corner 27"/>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4360115" y="1544027"/>
              <a:ext cx="1176292" cy="986852"/>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Purchasing Plant 1000</a:t>
              </a:r>
            </a:p>
          </p:txBody>
        </p:sp>
      </p:grpSp>
      <p:grpSp>
        <p:nvGrpSpPr>
          <p:cNvPr id="51" name="Group 50"/>
          <p:cNvGrpSpPr/>
          <p:nvPr/>
        </p:nvGrpSpPr>
        <p:grpSpPr>
          <a:xfrm>
            <a:off x="8477672" y="1212029"/>
            <a:ext cx="1646945" cy="1273995"/>
            <a:chOff x="8477672" y="1212029"/>
            <a:chExt cx="1646945" cy="1273995"/>
          </a:xfrm>
        </p:grpSpPr>
        <p:grpSp>
          <p:nvGrpSpPr>
            <p:cNvPr id="21" name="Group 20"/>
            <p:cNvGrpSpPr/>
            <p:nvPr/>
          </p:nvGrpSpPr>
          <p:grpSpPr>
            <a:xfrm>
              <a:off x="8477672" y="1212029"/>
              <a:ext cx="1355444" cy="761387"/>
              <a:chOff x="4360115" y="1544027"/>
              <a:chExt cx="1176292" cy="1284898"/>
            </a:xfrm>
            <a:solidFill>
              <a:schemeClr val="tx1"/>
            </a:solidFill>
          </p:grpSpPr>
          <p:sp>
            <p:nvSpPr>
              <p:cNvPr id="22" name="Folded Corner 21"/>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360115" y="1544027"/>
                <a:ext cx="1176292" cy="986852"/>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Purchasing Plant 1200</a:t>
                </a:r>
              </a:p>
            </p:txBody>
          </p:sp>
        </p:grpSp>
        <p:grpSp>
          <p:nvGrpSpPr>
            <p:cNvPr id="42" name="Group 41"/>
            <p:cNvGrpSpPr/>
            <p:nvPr/>
          </p:nvGrpSpPr>
          <p:grpSpPr>
            <a:xfrm>
              <a:off x="8769173" y="1724637"/>
              <a:ext cx="1355444" cy="761387"/>
              <a:chOff x="4360115" y="1544027"/>
              <a:chExt cx="1176292" cy="1284898"/>
            </a:xfrm>
            <a:solidFill>
              <a:schemeClr val="tx1"/>
            </a:solidFill>
          </p:grpSpPr>
          <p:sp>
            <p:nvSpPr>
              <p:cNvPr id="43" name="Folded Corner 42"/>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p:cNvSpPr txBox="1"/>
              <p:nvPr/>
            </p:nvSpPr>
            <p:spPr>
              <a:xfrm>
                <a:off x="4360115" y="1544027"/>
                <a:ext cx="1176292" cy="986852"/>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Accounting Plant 1200</a:t>
                </a:r>
              </a:p>
            </p:txBody>
          </p:sp>
        </p:grpSp>
      </p:grpSp>
      <p:sp>
        <p:nvSpPr>
          <p:cNvPr id="48" name="TextBox 47"/>
          <p:cNvSpPr txBox="1"/>
          <p:nvPr/>
        </p:nvSpPr>
        <p:spPr>
          <a:xfrm>
            <a:off x="4281713" y="3925826"/>
            <a:ext cx="1291542"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Material 4711</a:t>
            </a:r>
          </a:p>
        </p:txBody>
      </p:sp>
      <p:grpSp>
        <p:nvGrpSpPr>
          <p:cNvPr id="9" name="Group 8"/>
          <p:cNvGrpSpPr/>
          <p:nvPr/>
        </p:nvGrpSpPr>
        <p:grpSpPr>
          <a:xfrm>
            <a:off x="6174753" y="3539209"/>
            <a:ext cx="1653658" cy="2127032"/>
            <a:chOff x="6174753" y="3539209"/>
            <a:chExt cx="1653658" cy="2127032"/>
          </a:xfrm>
        </p:grpSpPr>
        <p:sp>
          <p:nvSpPr>
            <p:cNvPr id="6" name="Cube 5"/>
            <p:cNvSpPr/>
            <p:nvPr/>
          </p:nvSpPr>
          <p:spPr>
            <a:xfrm>
              <a:off x="6435040" y="3539209"/>
              <a:ext cx="1393371" cy="1175657"/>
            </a:xfrm>
            <a:prstGeom prst="cub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p:cNvGrpSpPr/>
            <p:nvPr/>
          </p:nvGrpSpPr>
          <p:grpSpPr>
            <a:xfrm>
              <a:off x="6393401" y="4422479"/>
              <a:ext cx="1355444" cy="761387"/>
              <a:chOff x="4360115" y="1544027"/>
              <a:chExt cx="1176292" cy="1284898"/>
            </a:xfrm>
            <a:solidFill>
              <a:schemeClr val="tx1"/>
            </a:solidFill>
          </p:grpSpPr>
          <p:sp>
            <p:nvSpPr>
              <p:cNvPr id="31" name="Folded Corner 30"/>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4360115" y="1544027"/>
                <a:ext cx="1176292" cy="986852"/>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Purchasing Plant 1000</a:t>
                </a:r>
              </a:p>
            </p:txBody>
          </p:sp>
        </p:grpSp>
        <p:grpSp>
          <p:nvGrpSpPr>
            <p:cNvPr id="33" name="Group 32"/>
            <p:cNvGrpSpPr/>
            <p:nvPr/>
          </p:nvGrpSpPr>
          <p:grpSpPr>
            <a:xfrm>
              <a:off x="6174753" y="4904854"/>
              <a:ext cx="1355444" cy="761387"/>
              <a:chOff x="4360115" y="1544027"/>
              <a:chExt cx="1176292" cy="1284898"/>
            </a:xfrm>
            <a:solidFill>
              <a:schemeClr val="tx1"/>
            </a:solidFill>
          </p:grpSpPr>
          <p:sp>
            <p:nvSpPr>
              <p:cNvPr id="34" name="Folded Corner 33"/>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4360115" y="1544027"/>
                <a:ext cx="1176292" cy="822357"/>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Accounting Plant 1000</a:t>
                </a:r>
              </a:p>
            </p:txBody>
          </p:sp>
        </p:grpSp>
        <p:sp>
          <p:nvSpPr>
            <p:cNvPr id="49" name="TextBox 48"/>
            <p:cNvSpPr txBox="1"/>
            <p:nvPr/>
          </p:nvSpPr>
          <p:spPr>
            <a:xfrm>
              <a:off x="6351779" y="3915179"/>
              <a:ext cx="1291542"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Material 4711</a:t>
              </a:r>
            </a:p>
          </p:txBody>
        </p:sp>
      </p:grpSp>
      <p:grpSp>
        <p:nvGrpSpPr>
          <p:cNvPr id="52" name="Group 51"/>
          <p:cNvGrpSpPr/>
          <p:nvPr/>
        </p:nvGrpSpPr>
        <p:grpSpPr>
          <a:xfrm>
            <a:off x="7701467" y="3539210"/>
            <a:ext cx="2055825" cy="2782596"/>
            <a:chOff x="7701467" y="3539210"/>
            <a:chExt cx="2055825" cy="2782596"/>
          </a:xfrm>
        </p:grpSpPr>
        <p:sp>
          <p:nvSpPr>
            <p:cNvPr id="7" name="Cube 6"/>
            <p:cNvSpPr/>
            <p:nvPr/>
          </p:nvSpPr>
          <p:spPr>
            <a:xfrm>
              <a:off x="8360226" y="3539210"/>
              <a:ext cx="1393371" cy="1175657"/>
            </a:xfrm>
            <a:prstGeom prst="cub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p:cNvGrpSpPr/>
            <p:nvPr/>
          </p:nvGrpSpPr>
          <p:grpSpPr>
            <a:xfrm>
              <a:off x="8401848" y="4447774"/>
              <a:ext cx="1355444" cy="761387"/>
              <a:chOff x="4360115" y="1544027"/>
              <a:chExt cx="1176292" cy="1284898"/>
            </a:xfrm>
            <a:solidFill>
              <a:schemeClr val="tx1"/>
            </a:solidFill>
          </p:grpSpPr>
          <p:sp>
            <p:nvSpPr>
              <p:cNvPr id="37" name="Folded Corner 36"/>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360115" y="1544027"/>
                <a:ext cx="1176292" cy="986852"/>
              </a:xfrm>
              <a:prstGeom prst="rect">
                <a:avLst/>
              </a:prstGeom>
              <a:grpFill/>
              <a:ln>
                <a:solidFill>
                  <a:schemeClr val="tx1">
                    <a:alpha val="40000"/>
                  </a:schemeClr>
                </a:solidFill>
              </a:ln>
            </p:spPr>
            <p:txBody>
              <a:bodyPr wrap="square" rtlCol="0">
                <a:spAutoFit/>
              </a:bodyPr>
              <a:lstStyle/>
              <a:p>
                <a:r>
                  <a:rPr lang="en-US" sz="1600" b="1" dirty="0">
                    <a:solidFill>
                      <a:schemeClr val="bg1">
                        <a:lumMod val="50000"/>
                        <a:lumOff val="50000"/>
                      </a:schemeClr>
                    </a:solidFill>
                    <a:latin typeface="Arial" panose="020B0604020202020204" pitchFamily="34" charset="0"/>
                    <a:cs typeface="Arial" panose="020B0604020202020204" pitchFamily="34" charset="0"/>
                  </a:rPr>
                  <a:t>Purchasing</a:t>
                </a:r>
                <a:r>
                  <a:rPr lang="en-US" sz="1600" b="1" dirty="0">
                    <a:solidFill>
                      <a:schemeClr val="bg1"/>
                    </a:solidFill>
                    <a:latin typeface="Arial" panose="020B0604020202020204" pitchFamily="34" charset="0"/>
                    <a:cs typeface="Arial" panose="020B0604020202020204" pitchFamily="34" charset="0"/>
                  </a:rPr>
                  <a:t> Plant 1200</a:t>
                </a:r>
              </a:p>
            </p:txBody>
          </p:sp>
        </p:grpSp>
        <p:grpSp>
          <p:nvGrpSpPr>
            <p:cNvPr id="24" name="Group 23"/>
            <p:cNvGrpSpPr/>
            <p:nvPr/>
          </p:nvGrpSpPr>
          <p:grpSpPr>
            <a:xfrm>
              <a:off x="8209731" y="4774034"/>
              <a:ext cx="1355444" cy="761387"/>
              <a:chOff x="4360115" y="1544027"/>
              <a:chExt cx="1176292" cy="1284898"/>
            </a:xfrm>
            <a:solidFill>
              <a:schemeClr val="tx1"/>
            </a:solidFill>
          </p:grpSpPr>
          <p:sp>
            <p:nvSpPr>
              <p:cNvPr id="25" name="Folded Corner 24"/>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4360115" y="1544027"/>
                <a:ext cx="1176292" cy="986852"/>
              </a:xfrm>
              <a:prstGeom prst="rect">
                <a:avLst/>
              </a:prstGeom>
              <a:grpFill/>
            </p:spPr>
            <p:txBody>
              <a:bodyPr wrap="square" rtlCol="0">
                <a:spAutoFit/>
              </a:bodyPr>
              <a:lstStyle/>
              <a:p>
                <a:r>
                  <a:rPr lang="en-US" sz="1600" b="1" dirty="0">
                    <a:solidFill>
                      <a:schemeClr val="bg1">
                        <a:lumMod val="50000"/>
                        <a:lumOff val="50000"/>
                      </a:schemeClr>
                    </a:solidFill>
                    <a:latin typeface="Arial" panose="020B0604020202020204" pitchFamily="34" charset="0"/>
                    <a:cs typeface="Arial" panose="020B0604020202020204" pitchFamily="34" charset="0"/>
                  </a:rPr>
                  <a:t>Accounting</a:t>
                </a:r>
                <a:r>
                  <a:rPr lang="en-US" sz="1600" b="1" dirty="0">
                    <a:solidFill>
                      <a:schemeClr val="bg1"/>
                    </a:solidFill>
                    <a:latin typeface="Arial" panose="020B0604020202020204" pitchFamily="34" charset="0"/>
                    <a:cs typeface="Arial" panose="020B0604020202020204" pitchFamily="34" charset="0"/>
                  </a:rPr>
                  <a:t> Plant 1200</a:t>
                </a:r>
              </a:p>
            </p:txBody>
          </p:sp>
        </p:grpSp>
        <p:grpSp>
          <p:nvGrpSpPr>
            <p:cNvPr id="39" name="Group 38"/>
            <p:cNvGrpSpPr/>
            <p:nvPr/>
          </p:nvGrpSpPr>
          <p:grpSpPr>
            <a:xfrm>
              <a:off x="7967493" y="5061695"/>
              <a:ext cx="1355444" cy="761387"/>
              <a:chOff x="4360115" y="1544027"/>
              <a:chExt cx="1176292" cy="1284898"/>
            </a:xfrm>
            <a:solidFill>
              <a:schemeClr val="tx1"/>
            </a:solidFill>
          </p:grpSpPr>
          <p:sp>
            <p:nvSpPr>
              <p:cNvPr id="40" name="Folded Corner 39"/>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4360115" y="1544027"/>
                <a:ext cx="1176292" cy="986852"/>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Purchasing Plant 1200</a:t>
                </a:r>
              </a:p>
            </p:txBody>
          </p:sp>
        </p:grpSp>
        <p:grpSp>
          <p:nvGrpSpPr>
            <p:cNvPr id="45" name="Group 44"/>
            <p:cNvGrpSpPr/>
            <p:nvPr/>
          </p:nvGrpSpPr>
          <p:grpSpPr>
            <a:xfrm>
              <a:off x="7701467" y="5560419"/>
              <a:ext cx="1355444" cy="761387"/>
              <a:chOff x="4360115" y="1544027"/>
              <a:chExt cx="1176292" cy="1284898"/>
            </a:xfrm>
            <a:solidFill>
              <a:schemeClr val="tx1"/>
            </a:solidFill>
          </p:grpSpPr>
          <p:sp>
            <p:nvSpPr>
              <p:cNvPr id="46" name="Folded Corner 45"/>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p:cNvSpPr txBox="1"/>
              <p:nvPr/>
            </p:nvSpPr>
            <p:spPr>
              <a:xfrm>
                <a:off x="4360115" y="1544027"/>
                <a:ext cx="1176292" cy="986852"/>
              </a:xfrm>
              <a:prstGeom prst="rect">
                <a:avLst/>
              </a:prstGeom>
              <a:grp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Accounting Plant 1200</a:t>
                </a:r>
              </a:p>
            </p:txBody>
          </p:sp>
        </p:grpSp>
        <p:sp>
          <p:nvSpPr>
            <p:cNvPr id="50" name="TextBox 49"/>
            <p:cNvSpPr txBox="1"/>
            <p:nvPr/>
          </p:nvSpPr>
          <p:spPr>
            <a:xfrm>
              <a:off x="8273633" y="3920653"/>
              <a:ext cx="1291542"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Material 4711</a:t>
              </a:r>
            </a:p>
          </p:txBody>
        </p:sp>
      </p:grpSp>
    </p:spTree>
    <p:extLst>
      <p:ext uri="{BB962C8B-B14F-4D97-AF65-F5344CB8AC3E}">
        <p14:creationId xmlns:p14="http://schemas.microsoft.com/office/powerpoint/2010/main" val="166820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vel 5"/>
          <p:cNvSpPr/>
          <p:nvPr/>
        </p:nvSpPr>
        <p:spPr>
          <a:xfrm>
            <a:off x="1746673" y="1494458"/>
            <a:ext cx="8596459" cy="3869083"/>
          </a:xfrm>
          <a:prstGeom prst="bevel">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a:latin typeface="Arial" panose="020B0604020202020204" pitchFamily="34" charset="0"/>
                <a:cs typeface="Arial" panose="020B0604020202020204" pitchFamily="34" charset="0"/>
              </a:rPr>
              <a:t>ENTRY AIDS FOR MATERIAL MASTER</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888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Entry Aids for Material Master</a:t>
            </a:r>
          </a:p>
          <a:p>
            <a:pPr algn="ctr"/>
            <a:endParaRPr lang="en-US" sz="3600" dirty="0">
              <a:latin typeface="Arial" panose="020B0604020202020204" pitchFamily="34" charset="0"/>
              <a:cs typeface="Arial" panose="020B0604020202020204" pitchFamily="34" charset="0"/>
            </a:endParaRPr>
          </a:p>
        </p:txBody>
      </p:sp>
      <p:pic>
        <p:nvPicPr>
          <p:cNvPr id="18" name="Content Placeholder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4070" y="1908423"/>
            <a:ext cx="1802098" cy="1645920"/>
          </a:xfrm>
          <a:prstGeom prst="rect">
            <a:avLst/>
          </a:prstGeom>
        </p:spPr>
      </p:pic>
      <p:sp>
        <p:nvSpPr>
          <p:cNvPr id="20" name="TextBox 19"/>
          <p:cNvSpPr txBox="1"/>
          <p:nvPr/>
        </p:nvSpPr>
        <p:spPr>
          <a:xfrm>
            <a:off x="9103952" y="1130197"/>
            <a:ext cx="2362335"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000" b="1" dirty="0">
                <a:latin typeface="Arial" panose="020B0604020202020204" pitchFamily="34" charset="0"/>
                <a:cs typeface="Arial" panose="020B0604020202020204" pitchFamily="34" charset="0"/>
              </a:rPr>
              <a:t>Material Master Maintenance</a:t>
            </a:r>
          </a:p>
        </p:txBody>
      </p:sp>
      <p:grpSp>
        <p:nvGrpSpPr>
          <p:cNvPr id="25" name="Group 24"/>
          <p:cNvGrpSpPr/>
          <p:nvPr/>
        </p:nvGrpSpPr>
        <p:grpSpPr>
          <a:xfrm>
            <a:off x="3735643" y="457200"/>
            <a:ext cx="5648427" cy="2274183"/>
            <a:chOff x="3735643" y="457200"/>
            <a:chExt cx="5648427" cy="2274183"/>
          </a:xfrm>
        </p:grpSpPr>
        <p:grpSp>
          <p:nvGrpSpPr>
            <p:cNvPr id="19" name="Group 18"/>
            <p:cNvGrpSpPr/>
            <p:nvPr/>
          </p:nvGrpSpPr>
          <p:grpSpPr>
            <a:xfrm>
              <a:off x="3735643" y="457200"/>
              <a:ext cx="2926414" cy="1097280"/>
              <a:chOff x="3735643" y="457200"/>
              <a:chExt cx="2926414" cy="1097280"/>
            </a:xfrm>
          </p:grpSpPr>
          <p:pic>
            <p:nvPicPr>
              <p:cNvPr id="5" name="Content Placeholder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643" y="457200"/>
                <a:ext cx="1049412" cy="1097280"/>
              </a:xfrm>
              <a:prstGeom prst="rect">
                <a:avLst/>
              </a:prstGeom>
            </p:spPr>
          </p:pic>
          <p:sp>
            <p:nvSpPr>
              <p:cNvPr id="13" name="TextBox 12"/>
              <p:cNvSpPr txBox="1"/>
              <p:nvPr/>
            </p:nvSpPr>
            <p:spPr>
              <a:xfrm>
                <a:off x="4963886" y="754743"/>
                <a:ext cx="1698171"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Default Settings </a:t>
                </a:r>
              </a:p>
            </p:txBody>
          </p:sp>
        </p:grpSp>
        <p:cxnSp>
          <p:nvCxnSpPr>
            <p:cNvPr id="22" name="Curved Connector 21"/>
            <p:cNvCxnSpPr>
              <a:cxnSpLocks/>
              <a:endCxn id="18" idx="1"/>
            </p:cNvCxnSpPr>
            <p:nvPr/>
          </p:nvCxnSpPr>
          <p:spPr>
            <a:xfrm>
              <a:off x="6811149" y="992730"/>
              <a:ext cx="2572921" cy="1738653"/>
            </a:xfrm>
            <a:prstGeom prst="curvedConnector3">
              <a:avLst>
                <a:gd name="adj1" fmla="val 50000"/>
              </a:avLst>
            </a:prstGeom>
            <a:ln cmpd="sng">
              <a:solidFill>
                <a:schemeClr val="bg1">
                  <a:alpha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617897" y="1926529"/>
            <a:ext cx="5766173" cy="914400"/>
            <a:chOff x="3786566" y="1589607"/>
            <a:chExt cx="5766173" cy="914400"/>
          </a:xfrm>
        </p:grpSpPr>
        <p:grpSp>
          <p:nvGrpSpPr>
            <p:cNvPr id="21" name="Group 20"/>
            <p:cNvGrpSpPr/>
            <p:nvPr/>
          </p:nvGrpSpPr>
          <p:grpSpPr>
            <a:xfrm>
              <a:off x="3786566" y="1589607"/>
              <a:ext cx="3746348" cy="914400"/>
              <a:chOff x="3786566" y="1589607"/>
              <a:chExt cx="3746348" cy="914400"/>
            </a:xfrm>
          </p:grpSpPr>
          <p:pic>
            <p:nvPicPr>
              <p:cNvPr id="6" name="Content Placeholder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6566" y="1589607"/>
                <a:ext cx="947565" cy="914400"/>
              </a:xfrm>
              <a:prstGeom prst="rect">
                <a:avLst/>
              </a:prstGeom>
            </p:spPr>
          </p:pic>
          <p:sp>
            <p:nvSpPr>
              <p:cNvPr id="14" name="TextBox 13"/>
              <p:cNvSpPr txBox="1"/>
              <p:nvPr/>
            </p:nvSpPr>
            <p:spPr>
              <a:xfrm>
                <a:off x="4963885" y="1945228"/>
                <a:ext cx="2569029" cy="40011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Reference Material</a:t>
                </a:r>
              </a:p>
            </p:txBody>
          </p:sp>
        </p:grpSp>
        <p:cxnSp>
          <p:nvCxnSpPr>
            <p:cNvPr id="23" name="Curved Connector 22"/>
            <p:cNvCxnSpPr>
              <a:cxnSpLocks/>
              <a:endCxn id="18" idx="1"/>
            </p:cNvCxnSpPr>
            <p:nvPr/>
          </p:nvCxnSpPr>
          <p:spPr>
            <a:xfrm>
              <a:off x="7548904" y="2161162"/>
              <a:ext cx="2003835" cy="233299"/>
            </a:xfrm>
            <a:prstGeom prst="curvedConnector3">
              <a:avLst>
                <a:gd name="adj1" fmla="val 50000"/>
              </a:avLst>
            </a:prstGeom>
            <a:ln cmpd="sng">
              <a:solidFill>
                <a:schemeClr val="bg1">
                  <a:alpha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3462851" y="2731383"/>
            <a:ext cx="5921219" cy="1584956"/>
            <a:chOff x="3677670" y="3296903"/>
            <a:chExt cx="5921219" cy="1584956"/>
          </a:xfrm>
        </p:grpSpPr>
        <p:grpSp>
          <p:nvGrpSpPr>
            <p:cNvPr id="11" name="Group 10"/>
            <p:cNvGrpSpPr/>
            <p:nvPr/>
          </p:nvGrpSpPr>
          <p:grpSpPr>
            <a:xfrm>
              <a:off x="3677670" y="3900550"/>
              <a:ext cx="1145178" cy="965533"/>
              <a:chOff x="3685987" y="3790306"/>
              <a:chExt cx="1145178" cy="965533"/>
            </a:xfrm>
          </p:grpSpPr>
          <p:pic>
            <p:nvPicPr>
              <p:cNvPr id="8" name="Content Placeholder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5987" y="3790306"/>
                <a:ext cx="548640" cy="548640"/>
              </a:xfrm>
              <a:prstGeom prst="rect">
                <a:avLst/>
              </a:prstGeom>
            </p:spPr>
          </p:pic>
          <p:pic>
            <p:nvPicPr>
              <p:cNvPr id="9" name="Content Placeholder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2525" y="3887159"/>
                <a:ext cx="548640" cy="548640"/>
              </a:xfrm>
              <a:prstGeom prst="rect">
                <a:avLst/>
              </a:prstGeom>
            </p:spPr>
          </p:pic>
          <p:pic>
            <p:nvPicPr>
              <p:cNvPr id="10" name="Content Placeholder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485" y="4207199"/>
                <a:ext cx="548640" cy="548640"/>
              </a:xfrm>
              <a:prstGeom prst="rect">
                <a:avLst/>
              </a:prstGeom>
            </p:spPr>
          </p:pic>
        </p:grpSp>
        <p:sp>
          <p:nvSpPr>
            <p:cNvPr id="16" name="TextBox 15"/>
            <p:cNvSpPr txBox="1"/>
            <p:nvPr/>
          </p:nvSpPr>
          <p:spPr>
            <a:xfrm>
              <a:off x="4963886" y="3866196"/>
              <a:ext cx="2902857" cy="1015663"/>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Collective entry of storage location data</a:t>
              </a:r>
            </a:p>
            <a:p>
              <a:pPr algn="ctr"/>
              <a:r>
                <a:rPr lang="en-US" sz="2000" b="1" dirty="0">
                  <a:solidFill>
                    <a:schemeClr val="bg1"/>
                  </a:solidFill>
                  <a:latin typeface="Arial" panose="020B0604020202020204" pitchFamily="34" charset="0"/>
                  <a:cs typeface="Arial" panose="020B0604020202020204" pitchFamily="34" charset="0"/>
                </a:rPr>
                <a:t>(MMSC)</a:t>
              </a:r>
            </a:p>
          </p:txBody>
        </p:sp>
        <p:cxnSp>
          <p:nvCxnSpPr>
            <p:cNvPr id="32" name="Curved Connector 31"/>
            <p:cNvCxnSpPr>
              <a:cxnSpLocks/>
              <a:endCxn id="18" idx="1"/>
            </p:cNvCxnSpPr>
            <p:nvPr/>
          </p:nvCxnSpPr>
          <p:spPr>
            <a:xfrm flipV="1">
              <a:off x="7850344" y="3296903"/>
              <a:ext cx="1748545" cy="1092386"/>
            </a:xfrm>
            <a:prstGeom prst="curvedConnector3">
              <a:avLst>
                <a:gd name="adj1" fmla="val 50000"/>
              </a:avLst>
            </a:prstGeom>
            <a:ln cmpd="sng">
              <a:solidFill>
                <a:schemeClr val="bg1">
                  <a:alpha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3677670" y="2731383"/>
            <a:ext cx="5706400" cy="3087593"/>
            <a:chOff x="3677670" y="2731383"/>
            <a:chExt cx="5706400" cy="3087593"/>
          </a:xfrm>
        </p:grpSpPr>
        <p:pic>
          <p:nvPicPr>
            <p:cNvPr id="12" name="Content Placeholder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7670" y="4904576"/>
              <a:ext cx="993915" cy="914400"/>
            </a:xfrm>
            <a:prstGeom prst="rect">
              <a:avLst/>
            </a:prstGeom>
          </p:spPr>
        </p:pic>
        <p:sp>
          <p:nvSpPr>
            <p:cNvPr id="17" name="TextBox 16"/>
            <p:cNvSpPr txBox="1"/>
            <p:nvPr/>
          </p:nvSpPr>
          <p:spPr>
            <a:xfrm>
              <a:off x="4963885" y="5018325"/>
              <a:ext cx="2569029"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Mass Maintenance</a:t>
              </a:r>
            </a:p>
            <a:p>
              <a:pPr algn="ctr"/>
              <a:r>
                <a:rPr lang="en-US" sz="2000" b="1">
                  <a:solidFill>
                    <a:schemeClr val="bg1"/>
                  </a:solidFill>
                  <a:latin typeface="Arial" panose="020B0604020202020204" pitchFamily="34" charset="0"/>
                  <a:cs typeface="Arial" panose="020B0604020202020204" pitchFamily="34" charset="0"/>
                </a:rPr>
                <a:t>(MM17</a:t>
              </a:r>
              <a:r>
                <a:rPr lang="en-US" sz="2000" b="1" dirty="0">
                  <a:solidFill>
                    <a:schemeClr val="bg1"/>
                  </a:solidFill>
                  <a:latin typeface="Arial" panose="020B0604020202020204" pitchFamily="34" charset="0"/>
                  <a:cs typeface="Arial" panose="020B0604020202020204" pitchFamily="34" charset="0"/>
                </a:rPr>
                <a:t>) </a:t>
              </a:r>
            </a:p>
          </p:txBody>
        </p:sp>
        <p:cxnSp>
          <p:nvCxnSpPr>
            <p:cNvPr id="36" name="Curved Connector 35"/>
            <p:cNvCxnSpPr>
              <a:cxnSpLocks/>
              <a:stCxn id="17" idx="3"/>
              <a:endCxn id="18" idx="1"/>
            </p:cNvCxnSpPr>
            <p:nvPr/>
          </p:nvCxnSpPr>
          <p:spPr>
            <a:xfrm flipV="1">
              <a:off x="7532914" y="2731383"/>
              <a:ext cx="1851156" cy="2640885"/>
            </a:xfrm>
            <a:prstGeom prst="curvedConnector3">
              <a:avLst>
                <a:gd name="adj1" fmla="val 50000"/>
              </a:avLst>
            </a:prstGeom>
            <a:ln cmpd="sng">
              <a:solidFill>
                <a:schemeClr val="bg1">
                  <a:alpha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5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66925"/>
            <a:ext cx="3120571" cy="5950857"/>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Assignment </a:t>
            </a:r>
          </a:p>
          <a:p>
            <a:pPr algn="ctr"/>
            <a:endParaRPr lang="en-US" sz="3600" dirty="0">
              <a:latin typeface="Arial" panose="020B0604020202020204" pitchFamily="34" charset="0"/>
              <a:cs typeface="Arial" panose="020B0604020202020204" pitchFamily="34" charset="0"/>
            </a:endParaRPr>
          </a:p>
        </p:txBody>
      </p:sp>
      <p:sp>
        <p:nvSpPr>
          <p:cNvPr id="5" name="TextBox 4"/>
          <p:cNvSpPr txBox="1"/>
          <p:nvPr/>
        </p:nvSpPr>
        <p:spPr>
          <a:xfrm>
            <a:off x="3489233" y="982176"/>
            <a:ext cx="7990003" cy="5262979"/>
          </a:xfrm>
          <a:prstGeom prst="rect">
            <a:avLst/>
          </a:prstGeom>
          <a:noFill/>
        </p:spPr>
        <p:txBody>
          <a:bodyPr wrap="square" rtlCol="0">
            <a:spAutoFit/>
          </a:bodyPr>
          <a:lstStyle/>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Create a new Material Master record using transaction MM01 (use material type </a:t>
            </a:r>
            <a:r>
              <a:rPr lang="en-US" sz="2400" b="1">
                <a:solidFill>
                  <a:schemeClr val="bg1"/>
                </a:solidFill>
                <a:latin typeface="Arial" panose="020B0604020202020204" pitchFamily="34" charset="0"/>
                <a:cs typeface="Arial" panose="020B0604020202020204" pitchFamily="34" charset="0"/>
              </a:rPr>
              <a:t>ROH &amp; </a:t>
            </a:r>
            <a:r>
              <a:rPr lang="en-US" sz="2400" b="1" dirty="0">
                <a:solidFill>
                  <a:schemeClr val="bg1"/>
                </a:solidFill>
                <a:latin typeface="Arial" panose="020B0604020202020204" pitchFamily="34" charset="0"/>
                <a:cs typeface="Arial" panose="020B0604020202020204" pitchFamily="34" charset="0"/>
              </a:rPr>
              <a:t>plant 1000. Use same industry sector, St. loc, sales org as per the video)</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Search the above created material using transaction MM02 and observe the different tabs and the type of data that can be stored in those tabs.</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Extend your newly created material to the below storage locations using the transaction code MMSC to SL. 0002, 0003 and 0004.</a:t>
            </a:r>
          </a:p>
          <a:p>
            <a:pPr marL="285750" indent="-285750">
              <a:buFont typeface="Wingdings" panose="05000000000000000000" pitchFamily="2" charset="2"/>
              <a:buChar char="q"/>
            </a:pPr>
            <a:endParaRPr lang="en-US" sz="24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400" b="1" dirty="0">
                <a:solidFill>
                  <a:srgbClr val="C00000"/>
                </a:solidFill>
                <a:latin typeface="Arial" panose="020B0604020202020204" pitchFamily="34" charset="0"/>
                <a:cs typeface="Arial" panose="020B0604020202020204" pitchFamily="34" charset="0"/>
              </a:rPr>
              <a:t>NB: </a:t>
            </a:r>
            <a:r>
              <a:rPr lang="en-US" sz="2400" b="1" dirty="0">
                <a:solidFill>
                  <a:schemeClr val="bg1"/>
                </a:solidFill>
                <a:latin typeface="Arial" panose="020B0604020202020204" pitchFamily="34" charset="0"/>
                <a:cs typeface="Arial" panose="020B0604020202020204" pitchFamily="34" charset="0"/>
              </a:rPr>
              <a:t>Read chapter 4.2 &amp; 4.3  of your text book to prepare for the next lesson.</a:t>
            </a:r>
          </a:p>
        </p:txBody>
      </p:sp>
    </p:spTree>
    <p:extLst>
      <p:ext uri="{BB962C8B-B14F-4D97-AF65-F5344CB8AC3E}">
        <p14:creationId xmlns:p14="http://schemas.microsoft.com/office/powerpoint/2010/main" val="255954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808080"/>
                                      </p:to>
                                    </p:animClr>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4" end="4"/>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2202" y="685800"/>
            <a:ext cx="6286499" cy="5029200"/>
          </a:xfrm>
          <a:prstGeom prst="rect">
            <a:avLst/>
          </a:prstGeom>
        </p:spPr>
      </p:pic>
      <p:sp>
        <p:nvSpPr>
          <p:cNvPr id="3" name="TextBox 2"/>
          <p:cNvSpPr txBox="1"/>
          <p:nvPr/>
        </p:nvSpPr>
        <p:spPr>
          <a:xfrm>
            <a:off x="3976915" y="2477125"/>
            <a:ext cx="2641599" cy="1446550"/>
          </a:xfrm>
          <a:prstGeom prst="rect">
            <a:avLst/>
          </a:prstGeom>
          <a:noFill/>
        </p:spPr>
        <p:txBody>
          <a:bodyPr wrap="square" rtlCol="0">
            <a:spAutoFit/>
          </a:bodyPr>
          <a:lstStyle/>
          <a:p>
            <a:pPr algn="ctr"/>
            <a:r>
              <a:rPr lang="en-US" sz="4400" b="1" dirty="0">
                <a:solidFill>
                  <a:schemeClr val="bg1"/>
                </a:solidFill>
                <a:latin typeface="Edwardian Script ITC" panose="030303020407070D0804" pitchFamily="66" charset="0"/>
              </a:rPr>
              <a:t>Thank you  for watching</a:t>
            </a:r>
          </a:p>
        </p:txBody>
      </p:sp>
    </p:spTree>
    <p:extLst>
      <p:ext uri="{BB962C8B-B14F-4D97-AF65-F5344CB8AC3E}">
        <p14:creationId xmlns:p14="http://schemas.microsoft.com/office/powerpoint/2010/main" val="54346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908000" y="1367898"/>
            <a:ext cx="8866909" cy="3976254"/>
          </a:xfrm>
          <a:prstGeom prst="bevel">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Purchasing Info Record</a:t>
            </a:r>
          </a:p>
        </p:txBody>
      </p:sp>
    </p:spTree>
    <p:extLst>
      <p:ext uri="{BB962C8B-B14F-4D97-AF65-F5344CB8AC3E}">
        <p14:creationId xmlns:p14="http://schemas.microsoft.com/office/powerpoint/2010/main" val="509205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 1"/>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Business Example</a:t>
            </a:r>
          </a:p>
        </p:txBody>
      </p:sp>
      <p:sp>
        <p:nvSpPr>
          <p:cNvPr id="3" name="TextBox 2"/>
          <p:cNvSpPr txBox="1"/>
          <p:nvPr/>
        </p:nvSpPr>
        <p:spPr>
          <a:xfrm>
            <a:off x="3831772" y="1583085"/>
            <a:ext cx="7342497" cy="3539430"/>
          </a:xfrm>
          <a:prstGeom prst="rect">
            <a:avLst/>
          </a:prstGeom>
          <a:noFill/>
        </p:spPr>
        <p:txBody>
          <a:bodyPr wrap="square" rtlCol="0">
            <a:spAutoFit/>
          </a:bodyPr>
          <a:lstStyle/>
          <a:p>
            <a:pPr marL="285750" indent="-285750">
              <a:buFont typeface="Wingdings" panose="05000000000000000000" pitchFamily="2" charset="2"/>
              <a:buChar char="q"/>
            </a:pPr>
            <a:r>
              <a:rPr lang="en-US" sz="2800" b="1" dirty="0">
                <a:solidFill>
                  <a:schemeClr val="bg1"/>
                </a:solidFill>
                <a:latin typeface="Arial" panose="020B0604020202020204" pitchFamily="34" charset="0"/>
                <a:cs typeface="Arial" panose="020B0604020202020204" pitchFamily="34" charset="0"/>
              </a:rPr>
              <a:t>You often procure material from the same vendor at a given price and condition</a:t>
            </a:r>
          </a:p>
          <a:p>
            <a:pPr marL="285750" indent="-285750">
              <a:buFont typeface="Wingdings" panose="05000000000000000000" pitchFamily="2" charset="2"/>
              <a:buChar char="q"/>
            </a:pPr>
            <a:endParaRPr lang="en-US" sz="28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800" b="1" dirty="0">
                <a:solidFill>
                  <a:schemeClr val="bg1"/>
                </a:solidFill>
                <a:latin typeface="Arial" panose="020B0604020202020204" pitchFamily="34" charset="0"/>
                <a:cs typeface="Arial" panose="020B0604020202020204" pitchFamily="34" charset="0"/>
              </a:rPr>
              <a:t>You would like to create a purchasing information record as source in the system and this PIR will be used as a reference for all future purchase orders</a:t>
            </a:r>
          </a:p>
        </p:txBody>
      </p:sp>
    </p:spTree>
    <p:extLst>
      <p:ext uri="{BB962C8B-B14F-4D97-AF65-F5344CB8AC3E}">
        <p14:creationId xmlns:p14="http://schemas.microsoft.com/office/powerpoint/2010/main" val="358085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Purchasing Info Record</a:t>
            </a:r>
          </a:p>
        </p:txBody>
      </p:sp>
      <p:grpSp>
        <p:nvGrpSpPr>
          <p:cNvPr id="4" name="Group 3"/>
          <p:cNvGrpSpPr/>
          <p:nvPr/>
        </p:nvGrpSpPr>
        <p:grpSpPr>
          <a:xfrm>
            <a:off x="4465459" y="654341"/>
            <a:ext cx="1463039" cy="1097280"/>
            <a:chOff x="3676627" y="2126788"/>
            <a:chExt cx="1463039" cy="1097280"/>
          </a:xfrm>
        </p:grpSpPr>
        <p:pic>
          <p:nvPicPr>
            <p:cNvPr id="5"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8500" y="2126788"/>
              <a:ext cx="1021950" cy="1097280"/>
            </a:xfrm>
            <a:prstGeom prst="rect">
              <a:avLst/>
            </a:prstGeom>
          </p:spPr>
        </p:pic>
        <p:sp>
          <p:nvSpPr>
            <p:cNvPr id="6" name="TextBox 5"/>
            <p:cNvSpPr txBox="1"/>
            <p:nvPr/>
          </p:nvSpPr>
          <p:spPr>
            <a:xfrm>
              <a:off x="3676627" y="2477070"/>
              <a:ext cx="1463039" cy="523220"/>
            </a:xfrm>
            <a:prstGeom prst="rect">
              <a:avLst/>
            </a:prstGeom>
            <a:noFill/>
            <a:ln>
              <a:noFill/>
            </a:ln>
          </p:spPr>
          <p:txBody>
            <a:bodyPr wrap="square" rtlCol="0">
              <a:spAutoFit/>
            </a:bodyPr>
            <a:lstStyle/>
            <a:p>
              <a:pPr algn="ctr"/>
              <a:r>
                <a:rPr lang="en-US" sz="1400" b="1" dirty="0">
                  <a:latin typeface="Arial" panose="020B0604020202020204" pitchFamily="34" charset="0"/>
                  <a:cs typeface="Arial" panose="020B0604020202020204" pitchFamily="34" charset="0"/>
                </a:rPr>
                <a:t>Material Master record</a:t>
              </a:r>
            </a:p>
          </p:txBody>
        </p:sp>
      </p:grpSp>
      <p:grpSp>
        <p:nvGrpSpPr>
          <p:cNvPr id="7" name="Group 6"/>
          <p:cNvGrpSpPr/>
          <p:nvPr/>
        </p:nvGrpSpPr>
        <p:grpSpPr>
          <a:xfrm>
            <a:off x="4328594" y="1878125"/>
            <a:ext cx="1463039" cy="1097280"/>
            <a:chOff x="3546035" y="2126788"/>
            <a:chExt cx="1463039" cy="1097280"/>
          </a:xfrm>
        </p:grpSpPr>
        <p:pic>
          <p:nvPicPr>
            <p:cNvPr id="8"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8500" y="2126788"/>
              <a:ext cx="1021950" cy="1097280"/>
            </a:xfrm>
            <a:prstGeom prst="rect">
              <a:avLst/>
            </a:prstGeom>
          </p:spPr>
        </p:pic>
        <p:sp>
          <p:nvSpPr>
            <p:cNvPr id="9" name="TextBox 8"/>
            <p:cNvSpPr txBox="1"/>
            <p:nvPr/>
          </p:nvSpPr>
          <p:spPr>
            <a:xfrm>
              <a:off x="3546035" y="2594655"/>
              <a:ext cx="1463039" cy="523220"/>
            </a:xfrm>
            <a:prstGeom prst="rect">
              <a:avLst/>
            </a:prstGeom>
            <a:noFill/>
            <a:ln>
              <a:noFill/>
            </a:ln>
          </p:spPr>
          <p:txBody>
            <a:bodyPr wrap="square" rtlCol="0">
              <a:spAutoFit/>
            </a:bodyPr>
            <a:lstStyle/>
            <a:p>
              <a:pPr algn="ctr"/>
              <a:r>
                <a:rPr lang="en-US" sz="1400" b="1" dirty="0">
                  <a:latin typeface="Arial" panose="020B0604020202020204" pitchFamily="34" charset="0"/>
                  <a:cs typeface="Arial" panose="020B0604020202020204" pitchFamily="34" charset="0"/>
                </a:rPr>
                <a:t>Vendor master record</a:t>
              </a:r>
            </a:p>
          </p:txBody>
        </p:sp>
      </p:grpSp>
      <p:grpSp>
        <p:nvGrpSpPr>
          <p:cNvPr id="13" name="Group 12"/>
          <p:cNvGrpSpPr/>
          <p:nvPr/>
        </p:nvGrpSpPr>
        <p:grpSpPr>
          <a:xfrm>
            <a:off x="4671059" y="3242219"/>
            <a:ext cx="1364414" cy="2045223"/>
            <a:chOff x="5659121" y="3767982"/>
            <a:chExt cx="1364414" cy="2045223"/>
          </a:xfrm>
        </p:grpSpPr>
        <p:sp>
          <p:nvSpPr>
            <p:cNvPr id="10" name="Folded Corner 9"/>
            <p:cNvSpPr/>
            <p:nvPr/>
          </p:nvSpPr>
          <p:spPr>
            <a:xfrm>
              <a:off x="5659121" y="3767982"/>
              <a:ext cx="1120574" cy="1166631"/>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sz="1400" b="1" u="sng" dirty="0">
                  <a:solidFill>
                    <a:schemeClr val="bg1"/>
                  </a:solidFill>
                  <a:latin typeface="Arial" panose="020B0604020202020204" pitchFamily="34" charset="0"/>
                  <a:cs typeface="Arial" panose="020B0604020202020204" pitchFamily="34" charset="0"/>
                </a:rPr>
                <a:t>Quotation </a:t>
              </a:r>
              <a:endParaRPr lang="en-US" sz="1400" b="1" dirty="0">
                <a:solidFill>
                  <a:schemeClr val="bg1"/>
                </a:solidFill>
                <a:latin typeface="Arial" panose="020B0604020202020204" pitchFamily="34" charset="0"/>
                <a:cs typeface="Arial" panose="020B0604020202020204" pitchFamily="34" charset="0"/>
              </a:endParaRPr>
            </a:p>
          </p:txBody>
        </p:sp>
        <p:sp>
          <p:nvSpPr>
            <p:cNvPr id="11" name="Folded Corner 10"/>
            <p:cNvSpPr/>
            <p:nvPr/>
          </p:nvSpPr>
          <p:spPr>
            <a:xfrm>
              <a:off x="5781041" y="4189452"/>
              <a:ext cx="1120574" cy="1166631"/>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b="1" u="sng" dirty="0">
                  <a:solidFill>
                    <a:schemeClr val="bg1"/>
                  </a:solidFill>
                  <a:latin typeface="Arial" panose="020B0604020202020204" pitchFamily="34" charset="0"/>
                  <a:cs typeface="Arial" panose="020B0604020202020204" pitchFamily="34" charset="0"/>
                </a:rPr>
                <a:t>Outline agreement </a:t>
              </a:r>
              <a:endParaRPr lang="en-US" sz="1400" b="1" dirty="0">
                <a:solidFill>
                  <a:schemeClr val="bg1"/>
                </a:solidFill>
                <a:latin typeface="Arial" panose="020B0604020202020204" pitchFamily="34" charset="0"/>
                <a:cs typeface="Arial" panose="020B0604020202020204" pitchFamily="34" charset="0"/>
              </a:endParaRPr>
            </a:p>
          </p:txBody>
        </p:sp>
        <p:sp>
          <p:nvSpPr>
            <p:cNvPr id="12" name="Folded Corner 11"/>
            <p:cNvSpPr/>
            <p:nvPr/>
          </p:nvSpPr>
          <p:spPr>
            <a:xfrm>
              <a:off x="5902961" y="4646574"/>
              <a:ext cx="1120574" cy="1166631"/>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b="1" u="sng" dirty="0">
                  <a:solidFill>
                    <a:schemeClr val="bg1"/>
                  </a:solidFill>
                  <a:latin typeface="Arial" panose="020B0604020202020204" pitchFamily="34" charset="0"/>
                  <a:cs typeface="Arial" panose="020B0604020202020204" pitchFamily="34" charset="0"/>
                </a:rPr>
                <a:t>Purchase Order </a:t>
              </a:r>
            </a:p>
            <a:p>
              <a:r>
                <a:rPr lang="en-US" sz="1400" b="1" u="sng" dirty="0">
                  <a:solidFill>
                    <a:schemeClr val="bg1"/>
                  </a:solidFill>
                  <a:latin typeface="Arial" panose="020B0604020202020204" pitchFamily="34" charset="0"/>
                  <a:cs typeface="Arial" panose="020B0604020202020204" pitchFamily="34" charset="0"/>
                </a:rPr>
                <a:t>_____________________</a:t>
              </a:r>
              <a:endParaRPr lang="en-US" sz="1400" b="1" dirty="0">
                <a:solidFill>
                  <a:schemeClr val="bg1"/>
                </a:solidFill>
                <a:latin typeface="Arial" panose="020B0604020202020204" pitchFamily="34" charset="0"/>
                <a:cs typeface="Arial" panose="020B0604020202020204" pitchFamily="34" charset="0"/>
              </a:endParaRPr>
            </a:p>
          </p:txBody>
        </p:sp>
      </p:grpSp>
      <p:sp>
        <p:nvSpPr>
          <p:cNvPr id="15" name="Isosceles Triangle 14"/>
          <p:cNvSpPr/>
          <p:nvPr/>
        </p:nvSpPr>
        <p:spPr>
          <a:xfrm rot="5400000">
            <a:off x="4185755" y="2755387"/>
            <a:ext cx="4455885" cy="440036"/>
          </a:xfrm>
          <a:prstGeom prst="triangle">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6769795" y="1266233"/>
            <a:ext cx="5126776" cy="3524042"/>
            <a:chOff x="6716881" y="747462"/>
            <a:chExt cx="5126776" cy="3524042"/>
          </a:xfrm>
        </p:grpSpPr>
        <p:sp>
          <p:nvSpPr>
            <p:cNvPr id="16" name="TextBox 15"/>
            <p:cNvSpPr txBox="1"/>
            <p:nvPr/>
          </p:nvSpPr>
          <p:spPr>
            <a:xfrm>
              <a:off x="6716881" y="747462"/>
              <a:ext cx="5126776" cy="3524042"/>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pPr>
                <a:lnSpc>
                  <a:spcPct val="150000"/>
                </a:lnSpc>
              </a:pPr>
              <a:r>
                <a:rPr lang="en-US" sz="1600" b="1" dirty="0">
                  <a:solidFill>
                    <a:schemeClr val="bg1"/>
                  </a:solidFill>
                  <a:latin typeface="Arial" panose="020B0604020202020204" pitchFamily="34" charset="0"/>
                  <a:cs typeface="Arial" panose="020B0604020202020204" pitchFamily="34" charset="0"/>
                </a:rPr>
                <a:t>Info record 5301</a:t>
              </a:r>
            </a:p>
            <a:p>
              <a:r>
                <a:rPr lang="en-US" sz="1600" b="1" dirty="0">
                  <a:solidFill>
                    <a:schemeClr val="bg1"/>
                  </a:solidFill>
                  <a:latin typeface="Arial" panose="020B0604020202020204" pitchFamily="34" charset="0"/>
                  <a:cs typeface="Arial" panose="020B0604020202020204" pitchFamily="34" charset="0"/>
                </a:rPr>
                <a:t>Vendor</a:t>
              </a:r>
            </a:p>
            <a:p>
              <a:r>
                <a:rPr lang="en-US" sz="1600" b="1" dirty="0">
                  <a:solidFill>
                    <a:schemeClr val="bg1"/>
                  </a:solidFill>
                  <a:latin typeface="Arial" panose="020B0604020202020204" pitchFamily="34" charset="0"/>
                  <a:cs typeface="Arial" panose="020B0604020202020204" pitchFamily="34" charset="0"/>
                </a:rPr>
                <a:t>Material </a:t>
              </a:r>
            </a:p>
            <a:p>
              <a:r>
                <a:rPr lang="en-US" sz="1600" b="1" dirty="0">
                  <a:solidFill>
                    <a:schemeClr val="bg1"/>
                  </a:solidFill>
                  <a:latin typeface="Arial" panose="020B0604020202020204" pitchFamily="34" charset="0"/>
                  <a:cs typeface="Arial" panose="020B0604020202020204" pitchFamily="34" charset="0"/>
                </a:rPr>
                <a:t>Purchase org.</a:t>
              </a:r>
            </a:p>
            <a:p>
              <a:r>
                <a:rPr lang="en-US" sz="1600" b="1" dirty="0">
                  <a:solidFill>
                    <a:schemeClr val="bg1"/>
                  </a:solidFill>
                  <a:latin typeface="Arial" panose="020B0604020202020204" pitchFamily="34" charset="0"/>
                  <a:cs typeface="Arial" panose="020B0604020202020204" pitchFamily="34" charset="0"/>
                </a:rPr>
                <a:t>----------------------------------------------------------------------</a:t>
              </a:r>
            </a:p>
            <a:p>
              <a:r>
                <a:rPr lang="en-US" sz="1600" b="1" dirty="0">
                  <a:solidFill>
                    <a:schemeClr val="bg1"/>
                  </a:solidFill>
                  <a:latin typeface="Arial" panose="020B0604020202020204" pitchFamily="34" charset="0"/>
                  <a:cs typeface="Arial" panose="020B0604020202020204" pitchFamily="34" charset="0"/>
                </a:rPr>
                <a:t> 		</a:t>
              </a:r>
            </a:p>
            <a:p>
              <a:pPr>
                <a:lnSpc>
                  <a:spcPct val="150000"/>
                </a:lnSpc>
              </a:pPr>
              <a:r>
                <a:rPr lang="en-US" sz="1400" b="1" dirty="0">
                  <a:solidFill>
                    <a:schemeClr val="bg1"/>
                  </a:solidFill>
                  <a:latin typeface="Arial" panose="020B0604020202020204" pitchFamily="34" charset="0"/>
                  <a:cs typeface="Arial" panose="020B0604020202020204" pitchFamily="34" charset="0"/>
                </a:rPr>
                <a:t>Material group			planned delivery time</a:t>
              </a:r>
            </a:p>
            <a:p>
              <a:pPr>
                <a:lnSpc>
                  <a:spcPct val="150000"/>
                </a:lnSpc>
              </a:pPr>
              <a:r>
                <a:rPr lang="en-US" sz="1400" b="1" dirty="0">
                  <a:solidFill>
                    <a:schemeClr val="bg1"/>
                  </a:solidFill>
                  <a:latin typeface="Arial" panose="020B0604020202020204" pitchFamily="34" charset="0"/>
                  <a:cs typeface="Arial" panose="020B0604020202020204" pitchFamily="34" charset="0"/>
                </a:rPr>
                <a:t>Order quantity			Minimum quantity</a:t>
              </a:r>
            </a:p>
            <a:p>
              <a:pPr>
                <a:lnSpc>
                  <a:spcPct val="150000"/>
                </a:lnSpc>
              </a:pPr>
              <a:endParaRPr lang="en-US" sz="1400" b="1" dirty="0">
                <a:solidFill>
                  <a:schemeClr val="bg1"/>
                </a:solidFill>
                <a:latin typeface="Arial" panose="020B0604020202020204" pitchFamily="34" charset="0"/>
                <a:cs typeface="Arial" panose="020B0604020202020204" pitchFamily="34" charset="0"/>
              </a:endParaRPr>
            </a:p>
            <a:p>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Gross price				Info order text </a:t>
              </a:r>
            </a:p>
            <a:p>
              <a:r>
                <a:rPr lang="en-US" sz="1400" b="1" dirty="0">
                  <a:solidFill>
                    <a:schemeClr val="bg1"/>
                  </a:solidFill>
                  <a:latin typeface="Arial" panose="020B0604020202020204" pitchFamily="34" charset="0"/>
                  <a:cs typeface="Arial" panose="020B0604020202020204" pitchFamily="34" charset="0"/>
                </a:rPr>
                <a:t>Discount </a:t>
              </a:r>
            </a:p>
            <a:p>
              <a:endParaRPr lang="en-US" sz="1400" b="1" dirty="0">
                <a:solidFill>
                  <a:schemeClr val="bg1"/>
                </a:solidFill>
                <a:latin typeface="Arial" panose="020B0604020202020204" pitchFamily="34" charset="0"/>
                <a:cs typeface="Arial" panose="020B0604020202020204" pitchFamily="34" charset="0"/>
              </a:endParaRPr>
            </a:p>
          </p:txBody>
        </p:sp>
        <p:sp>
          <p:nvSpPr>
            <p:cNvPr id="17" name="Rectangle 16"/>
            <p:cNvSpPr/>
            <p:nvPr/>
          </p:nvSpPr>
          <p:spPr>
            <a:xfrm>
              <a:off x="8247347" y="1173975"/>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1000</a:t>
              </a:r>
            </a:p>
          </p:txBody>
        </p:sp>
        <p:sp>
          <p:nvSpPr>
            <p:cNvPr id="18" name="Rectangle 17"/>
            <p:cNvSpPr/>
            <p:nvPr/>
          </p:nvSpPr>
          <p:spPr>
            <a:xfrm>
              <a:off x="8247347" y="1425659"/>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M-01</a:t>
              </a:r>
            </a:p>
          </p:txBody>
        </p:sp>
        <p:sp>
          <p:nvSpPr>
            <p:cNvPr id="19" name="Rectangle 18"/>
            <p:cNvSpPr/>
            <p:nvPr/>
          </p:nvSpPr>
          <p:spPr>
            <a:xfrm>
              <a:off x="8247347" y="1670874"/>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1000</a:t>
              </a:r>
            </a:p>
          </p:txBody>
        </p:sp>
        <p:sp>
          <p:nvSpPr>
            <p:cNvPr id="20" name="Rectangle 19"/>
            <p:cNvSpPr/>
            <p:nvPr/>
          </p:nvSpPr>
          <p:spPr>
            <a:xfrm>
              <a:off x="7082714" y="2106115"/>
              <a:ext cx="1317113" cy="320650"/>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General Data</a:t>
              </a:r>
            </a:p>
          </p:txBody>
        </p:sp>
        <p:sp>
          <p:nvSpPr>
            <p:cNvPr id="21" name="Rectangle 20"/>
            <p:cNvSpPr/>
            <p:nvPr/>
          </p:nvSpPr>
          <p:spPr>
            <a:xfrm>
              <a:off x="9658999" y="2106115"/>
              <a:ext cx="1633115" cy="320650"/>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Purchasing Data</a:t>
              </a:r>
            </a:p>
          </p:txBody>
        </p:sp>
        <p:sp>
          <p:nvSpPr>
            <p:cNvPr id="22" name="Rectangle 21"/>
            <p:cNvSpPr/>
            <p:nvPr/>
          </p:nvSpPr>
          <p:spPr>
            <a:xfrm>
              <a:off x="8148979" y="2468654"/>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0001</a:t>
              </a:r>
            </a:p>
          </p:txBody>
        </p:sp>
        <p:sp>
          <p:nvSpPr>
            <p:cNvPr id="23" name="Rectangle 22"/>
            <p:cNvSpPr/>
            <p:nvPr/>
          </p:nvSpPr>
          <p:spPr>
            <a:xfrm>
              <a:off x="8148979" y="2784312"/>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PC</a:t>
              </a:r>
            </a:p>
          </p:txBody>
        </p:sp>
        <p:sp>
          <p:nvSpPr>
            <p:cNvPr id="24" name="Rectangle 23"/>
            <p:cNvSpPr/>
            <p:nvPr/>
          </p:nvSpPr>
          <p:spPr>
            <a:xfrm>
              <a:off x="11022808" y="2468654"/>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10</a:t>
              </a:r>
            </a:p>
          </p:txBody>
        </p:sp>
        <p:sp>
          <p:nvSpPr>
            <p:cNvPr id="25" name="Rectangle 24"/>
            <p:cNvSpPr/>
            <p:nvPr/>
          </p:nvSpPr>
          <p:spPr>
            <a:xfrm>
              <a:off x="11022808" y="2763016"/>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100</a:t>
              </a:r>
            </a:p>
          </p:txBody>
        </p:sp>
        <p:sp>
          <p:nvSpPr>
            <p:cNvPr id="26" name="Rectangle 25"/>
            <p:cNvSpPr/>
            <p:nvPr/>
          </p:nvSpPr>
          <p:spPr>
            <a:xfrm>
              <a:off x="6791922" y="3192475"/>
              <a:ext cx="1317113" cy="320650"/>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Conditions </a:t>
              </a:r>
            </a:p>
          </p:txBody>
        </p:sp>
        <p:sp>
          <p:nvSpPr>
            <p:cNvPr id="27" name="Rectangle 26"/>
            <p:cNvSpPr/>
            <p:nvPr/>
          </p:nvSpPr>
          <p:spPr>
            <a:xfrm>
              <a:off x="8060357" y="3513125"/>
              <a:ext cx="1040100" cy="2492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1200 EUR</a:t>
              </a:r>
            </a:p>
          </p:txBody>
        </p:sp>
        <p:sp>
          <p:nvSpPr>
            <p:cNvPr id="28" name="Rectangle 27"/>
            <p:cNvSpPr/>
            <p:nvPr/>
          </p:nvSpPr>
          <p:spPr>
            <a:xfrm>
              <a:off x="8109035" y="3796718"/>
              <a:ext cx="678939" cy="2123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5 %</a:t>
              </a:r>
            </a:p>
          </p:txBody>
        </p:sp>
        <p:sp>
          <p:nvSpPr>
            <p:cNvPr id="29" name="Rectangle 28"/>
            <p:cNvSpPr/>
            <p:nvPr/>
          </p:nvSpPr>
          <p:spPr>
            <a:xfrm>
              <a:off x="9280270" y="3192475"/>
              <a:ext cx="1163664" cy="320650"/>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Texts </a:t>
              </a:r>
            </a:p>
          </p:txBody>
        </p:sp>
        <p:sp>
          <p:nvSpPr>
            <p:cNvPr id="30" name="Rectangle 29"/>
            <p:cNvSpPr/>
            <p:nvPr/>
          </p:nvSpPr>
          <p:spPr>
            <a:xfrm>
              <a:off x="9688027" y="3762414"/>
              <a:ext cx="2013720" cy="2466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Packed individually</a:t>
              </a:r>
            </a:p>
          </p:txBody>
        </p:sp>
      </p:grpSp>
    </p:spTree>
    <p:extLst>
      <p:ext uri="{BB962C8B-B14F-4D97-AF65-F5344CB8AC3E}">
        <p14:creationId xmlns:p14="http://schemas.microsoft.com/office/powerpoint/2010/main" val="515361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417198" y="392969"/>
            <a:ext cx="8018386" cy="5642935"/>
            <a:chOff x="3417198" y="392969"/>
            <a:chExt cx="8018386" cy="5642935"/>
          </a:xfrm>
        </p:grpSpPr>
        <p:sp>
          <p:nvSpPr>
            <p:cNvPr id="3" name="Rectangle 2"/>
            <p:cNvSpPr/>
            <p:nvPr/>
          </p:nvSpPr>
          <p:spPr>
            <a:xfrm>
              <a:off x="4460086" y="4607780"/>
              <a:ext cx="4752293" cy="1428124"/>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582576" y="2658964"/>
              <a:ext cx="4629803" cy="1573823"/>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9072" y="683038"/>
              <a:ext cx="1216056" cy="1145762"/>
            </a:xfrm>
            <a:prstGeom prst="rect">
              <a:avLst/>
            </a:prstGeom>
          </p:spPr>
        </p:pic>
        <p:grpSp>
          <p:nvGrpSpPr>
            <p:cNvPr id="6" name="Group 5"/>
            <p:cNvGrpSpPr/>
            <p:nvPr/>
          </p:nvGrpSpPr>
          <p:grpSpPr>
            <a:xfrm>
              <a:off x="4655128" y="392969"/>
              <a:ext cx="4557251" cy="2040516"/>
              <a:chOff x="4655128" y="392968"/>
              <a:chExt cx="4557251" cy="2066093"/>
            </a:xfrm>
          </p:grpSpPr>
          <p:sp>
            <p:nvSpPr>
              <p:cNvPr id="21" name="Rectangle 20"/>
              <p:cNvSpPr/>
              <p:nvPr/>
            </p:nvSpPr>
            <p:spPr>
              <a:xfrm>
                <a:off x="4655128" y="392968"/>
                <a:ext cx="4557251" cy="2066093"/>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738278" y="590079"/>
                <a:ext cx="4140250" cy="1692772"/>
              </a:xfrm>
              <a:prstGeom prst="rect">
                <a:avLst/>
              </a:prstGeom>
              <a:noFill/>
            </p:spPr>
            <p:txBody>
              <a:bodyPr wrap="square" rtlCol="0">
                <a:spAutoFit/>
              </a:bodyPr>
              <a:lstStyle/>
              <a:p>
                <a:r>
                  <a:rPr lang="en-US" b="1" u="sng" dirty="0">
                    <a:solidFill>
                      <a:srgbClr val="C00000"/>
                    </a:solidFill>
                    <a:latin typeface="Arial" panose="020B0604020202020204" pitchFamily="34" charset="0"/>
                    <a:cs typeface="Arial" panose="020B0604020202020204" pitchFamily="34" charset="0"/>
                  </a:rPr>
                  <a:t>General Data</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Vendor data(</a:t>
                </a:r>
                <a:r>
                  <a:rPr lang="en-US" sz="1400" b="1" dirty="0">
                    <a:solidFill>
                      <a:schemeClr val="bg1">
                        <a:lumMod val="65000"/>
                        <a:lumOff val="35000"/>
                      </a:schemeClr>
                    </a:solidFill>
                    <a:latin typeface="Arial" panose="020B0604020202020204" pitchFamily="34" charset="0"/>
                    <a:cs typeface="Arial" panose="020B0604020202020204" pitchFamily="34" charset="0"/>
                  </a:rPr>
                  <a:t>reminder data, vendor’s material number</a:t>
                </a:r>
                <a:r>
                  <a:rPr lang="en-US" sz="1400" b="1" dirty="0">
                    <a:solidFill>
                      <a:schemeClr val="bg1"/>
                    </a:solidFill>
                    <a:latin typeface="Arial" panose="020B0604020202020204" pitchFamily="34" charset="0"/>
                    <a:cs typeface="Arial" panose="020B0604020202020204" pitchFamily="34" charset="0"/>
                  </a:rPr>
                  <a:t>) </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Origin data</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Order unit (</a:t>
                </a:r>
                <a:r>
                  <a:rPr lang="en-US" sz="1400" b="1" dirty="0">
                    <a:solidFill>
                      <a:schemeClr val="bg1">
                        <a:lumMod val="65000"/>
                        <a:lumOff val="35000"/>
                      </a:schemeClr>
                    </a:solidFill>
                    <a:latin typeface="Arial" panose="020B0604020202020204" pitchFamily="34" charset="0"/>
                    <a:cs typeface="Arial" panose="020B0604020202020204" pitchFamily="34" charset="0"/>
                  </a:rPr>
                  <a:t>conversation</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Internal info record memo</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Administrative data</a:t>
                </a:r>
                <a:endParaRPr lang="en-US" sz="1400" b="1" dirty="0">
                  <a:solidFill>
                    <a:schemeClr val="bg1">
                      <a:lumMod val="75000"/>
                      <a:lumOff val="25000"/>
                    </a:schemeClr>
                  </a:solidFill>
                  <a:latin typeface="Arial" panose="020B0604020202020204" pitchFamily="34" charset="0"/>
                  <a:cs typeface="Arial" panose="020B0604020202020204" pitchFamily="34" charset="0"/>
                </a:endParaRPr>
              </a:p>
            </p:txBody>
          </p:sp>
        </p:grpSp>
        <p:pic>
          <p:nvPicPr>
            <p:cNvPr id="7" name="Content Placeholder 15"/>
            <p:cNvPicPr>
              <a:picLocks noChangeAspect="1"/>
            </p:cNvPicPr>
            <p:nvPr/>
          </p:nvPicPr>
          <p:blipFill rotWithShape="1">
            <a:blip r:embed="rId3" cstate="print">
              <a:extLst>
                <a:ext uri="{28A0092B-C50C-407E-A947-70E740481C1C}">
                  <a14:useLocalDpi xmlns:a14="http://schemas.microsoft.com/office/drawing/2010/main" val="0"/>
                </a:ext>
              </a:extLst>
            </a:blip>
            <a:srcRect l="3890" t="11143" r="1473" b="15779"/>
            <a:stretch/>
          </p:blipFill>
          <p:spPr>
            <a:xfrm>
              <a:off x="3417198" y="2742651"/>
              <a:ext cx="1140787" cy="885451"/>
            </a:xfrm>
            <a:prstGeom prst="rect">
              <a:avLst/>
            </a:prstGeom>
          </p:spPr>
        </p:pic>
        <p:sp>
          <p:nvSpPr>
            <p:cNvPr id="8" name="TextBox 7"/>
            <p:cNvSpPr txBox="1"/>
            <p:nvPr/>
          </p:nvSpPr>
          <p:spPr>
            <a:xfrm>
              <a:off x="4655127" y="2670958"/>
              <a:ext cx="4223401" cy="1446550"/>
            </a:xfrm>
            <a:prstGeom prst="rect">
              <a:avLst/>
            </a:prstGeom>
            <a:noFill/>
          </p:spPr>
          <p:txBody>
            <a:bodyPr wrap="square" rtlCol="0">
              <a:spAutoFit/>
            </a:bodyPr>
            <a:lstStyle/>
            <a:p>
              <a:r>
                <a:rPr lang="en-US" b="1" u="sng" dirty="0">
                  <a:solidFill>
                    <a:srgbClr val="C00000"/>
                  </a:solidFill>
                  <a:latin typeface="Arial" panose="020B0604020202020204" pitchFamily="34" charset="0"/>
                  <a:cs typeface="Arial" panose="020B0604020202020204" pitchFamily="34" charset="0"/>
                </a:rPr>
                <a:t>Purchasing Org. data</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Control (</a:t>
              </a:r>
              <a:r>
                <a:rPr lang="en-US" sz="1400" b="1" dirty="0">
                  <a:solidFill>
                    <a:schemeClr val="bg1">
                      <a:lumMod val="65000"/>
                      <a:lumOff val="35000"/>
                    </a:schemeClr>
                  </a:solidFill>
                  <a:latin typeface="Arial" panose="020B0604020202020204" pitchFamily="34" charset="0"/>
                  <a:cs typeface="Arial" panose="020B0604020202020204" pitchFamily="34" charset="0"/>
                </a:rPr>
                <a:t>delivery time, minimum quantity…</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Prices &amp; conditions (</a:t>
              </a:r>
              <a:r>
                <a:rPr lang="en-US" sz="1400" b="1" dirty="0">
                  <a:solidFill>
                    <a:schemeClr val="bg1">
                      <a:lumMod val="65000"/>
                      <a:lumOff val="35000"/>
                    </a:schemeClr>
                  </a:solidFill>
                  <a:latin typeface="Arial" panose="020B0604020202020204" pitchFamily="34" charset="0"/>
                  <a:cs typeface="Arial" panose="020B0604020202020204" pitchFamily="34" charset="0"/>
                </a:rPr>
                <a:t>gross price, discount, freight….</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Statistics (</a:t>
              </a:r>
              <a:r>
                <a:rPr lang="en-US" sz="1400" b="1" dirty="0">
                  <a:solidFill>
                    <a:schemeClr val="bg1">
                      <a:lumMod val="65000"/>
                      <a:lumOff val="35000"/>
                    </a:schemeClr>
                  </a:solidFill>
                  <a:latin typeface="Arial" panose="020B0604020202020204" pitchFamily="34" charset="0"/>
                  <a:cs typeface="Arial" panose="020B0604020202020204" pitchFamily="34" charset="0"/>
                </a:rPr>
                <a:t>Price history, PO statistics…</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Texts (</a:t>
              </a:r>
              <a:r>
                <a:rPr lang="en-US" sz="1400" b="1" dirty="0">
                  <a:solidFill>
                    <a:schemeClr val="bg1">
                      <a:lumMod val="65000"/>
                      <a:lumOff val="35000"/>
                    </a:schemeClr>
                  </a:solidFill>
                  <a:latin typeface="Arial" panose="020B0604020202020204" pitchFamily="34" charset="0"/>
                  <a:cs typeface="Arial" panose="020B0604020202020204" pitchFamily="34" charset="0"/>
                </a:rPr>
                <a:t>purchase order text….</a:t>
              </a:r>
              <a:r>
                <a:rPr lang="en-US" sz="1400" b="1" dirty="0">
                  <a:solidFill>
                    <a:schemeClr val="bg1"/>
                  </a:solidFill>
                  <a:latin typeface="Arial" panose="020B0604020202020204" pitchFamily="34" charset="0"/>
                  <a:cs typeface="Arial" panose="020B0604020202020204" pitchFamily="34" charset="0"/>
                </a:rPr>
                <a:t>)</a:t>
              </a:r>
              <a:endParaRPr lang="en-US" sz="1400" b="1" dirty="0">
                <a:solidFill>
                  <a:schemeClr val="bg1">
                    <a:lumMod val="65000"/>
                    <a:lumOff val="35000"/>
                  </a:schemeClr>
                </a:solidFill>
                <a:latin typeface="Arial" panose="020B0604020202020204" pitchFamily="34" charset="0"/>
                <a:cs typeface="Arial" panose="020B0604020202020204" pitchFamily="34" charset="0"/>
              </a:endParaRPr>
            </a:p>
          </p:txBody>
        </p:sp>
        <p:pic>
          <p:nvPicPr>
            <p:cNvPr id="9" name="Picture Placeholder 6"/>
            <p:cNvPicPr>
              <a:picLocks noChangeAspect="1"/>
            </p:cNvPicPr>
            <p:nvPr/>
          </p:nvPicPr>
          <p:blipFill rotWithShape="1">
            <a:blip r:embed="rId4" cstate="print">
              <a:extLst>
                <a:ext uri="{28A0092B-C50C-407E-A947-70E740481C1C}">
                  <a14:useLocalDpi xmlns:a14="http://schemas.microsoft.com/office/drawing/2010/main" val="0"/>
                </a:ext>
              </a:extLst>
            </a:blip>
            <a:srcRect l="857" t="10159" r="2706" b="11746"/>
            <a:stretch/>
          </p:blipFill>
          <p:spPr>
            <a:xfrm>
              <a:off x="3558845" y="4619387"/>
              <a:ext cx="901242" cy="548640"/>
            </a:xfrm>
            <a:prstGeom prst="snip2DiagRect">
              <a:avLst>
                <a:gd name="adj1" fmla="val 10815"/>
                <a:gd name="adj2" fmla="val 0"/>
              </a:avLst>
            </a:prstGeom>
          </p:spPr>
        </p:pic>
        <p:sp>
          <p:nvSpPr>
            <p:cNvPr id="10" name="Rectangle 9"/>
            <p:cNvSpPr/>
            <p:nvPr/>
          </p:nvSpPr>
          <p:spPr>
            <a:xfrm>
              <a:off x="4446123" y="4589354"/>
              <a:ext cx="4766256" cy="1446550"/>
            </a:xfrm>
            <a:prstGeom prst="rect">
              <a:avLst/>
            </a:prstGeom>
          </p:spPr>
          <p:txBody>
            <a:bodyPr wrap="square">
              <a:spAutoFit/>
            </a:bodyPr>
            <a:lstStyle/>
            <a:p>
              <a:r>
                <a:rPr lang="en-US" b="1" u="sng" dirty="0">
                  <a:solidFill>
                    <a:srgbClr val="C00000"/>
                  </a:solidFill>
                  <a:latin typeface="Arial" panose="020B0604020202020204" pitchFamily="34" charset="0"/>
                  <a:cs typeface="Arial" panose="020B0604020202020204" pitchFamily="34" charset="0"/>
                </a:rPr>
                <a:t>Purchasing Org/ Plant data</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 Control (</a:t>
              </a:r>
              <a:r>
                <a:rPr lang="en-US" sz="1400" b="1" dirty="0">
                  <a:solidFill>
                    <a:schemeClr val="bg1">
                      <a:lumMod val="65000"/>
                      <a:lumOff val="35000"/>
                    </a:schemeClr>
                  </a:solidFill>
                  <a:latin typeface="Arial" panose="020B0604020202020204" pitchFamily="34" charset="0"/>
                  <a:cs typeface="Arial" panose="020B0604020202020204" pitchFamily="34" charset="0"/>
                </a:rPr>
                <a:t>delivery time, minimum quantity….</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Prices &amp; Conditions (</a:t>
              </a:r>
              <a:r>
                <a:rPr lang="en-US" sz="1400" b="1" dirty="0">
                  <a:solidFill>
                    <a:schemeClr val="bg1">
                      <a:lumMod val="65000"/>
                      <a:lumOff val="35000"/>
                    </a:schemeClr>
                  </a:solidFill>
                  <a:latin typeface="Arial" panose="020B0604020202020204" pitchFamily="34" charset="0"/>
                  <a:cs typeface="Arial" panose="020B0604020202020204" pitchFamily="34" charset="0"/>
                </a:rPr>
                <a:t>gross price, discount, freight….</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Statistics (</a:t>
              </a:r>
              <a:r>
                <a:rPr lang="en-US" sz="1400" b="1" dirty="0">
                  <a:solidFill>
                    <a:schemeClr val="bg1">
                      <a:lumMod val="65000"/>
                      <a:lumOff val="35000"/>
                    </a:schemeClr>
                  </a:solidFill>
                  <a:latin typeface="Arial" panose="020B0604020202020204" pitchFamily="34" charset="0"/>
                  <a:cs typeface="Arial" panose="020B0604020202020204" pitchFamily="34" charset="0"/>
                </a:rPr>
                <a:t>price history, PO statistics….</a:t>
              </a:r>
              <a:r>
                <a:rPr lang="en-US" sz="1400" b="1"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q"/>
              </a:pPr>
              <a:r>
                <a:rPr lang="en-US" sz="1400" b="1" dirty="0">
                  <a:solidFill>
                    <a:schemeClr val="bg1"/>
                  </a:solidFill>
                  <a:latin typeface="Arial" panose="020B0604020202020204" pitchFamily="34" charset="0"/>
                  <a:cs typeface="Arial" panose="020B0604020202020204" pitchFamily="34" charset="0"/>
                </a:rPr>
                <a:t>Texts (</a:t>
              </a:r>
              <a:r>
                <a:rPr lang="en-US" sz="1400" b="1" dirty="0">
                  <a:solidFill>
                    <a:schemeClr val="bg1">
                      <a:lumMod val="65000"/>
                      <a:lumOff val="35000"/>
                    </a:schemeClr>
                  </a:solidFill>
                  <a:latin typeface="Arial" panose="020B0604020202020204" pitchFamily="34" charset="0"/>
                  <a:cs typeface="Arial" panose="020B0604020202020204" pitchFamily="34" charset="0"/>
                </a:rPr>
                <a:t>purchase order text…..</a:t>
              </a:r>
              <a:r>
                <a:rPr lang="en-US" sz="1400" b="1" dirty="0">
                  <a:solidFill>
                    <a:schemeClr val="bg1"/>
                  </a:solidFill>
                  <a:latin typeface="Arial" panose="020B0604020202020204" pitchFamily="34" charset="0"/>
                  <a:cs typeface="Arial" panose="020B0604020202020204" pitchFamily="34" charset="0"/>
                </a:rPr>
                <a:t>) </a:t>
              </a:r>
              <a:endParaRPr lang="en-US" b="1" dirty="0">
                <a:solidFill>
                  <a:schemeClr val="bg1"/>
                </a:solidFill>
                <a:latin typeface="Arial" panose="020B0604020202020204" pitchFamily="34" charset="0"/>
                <a:cs typeface="Arial" panose="020B0604020202020204" pitchFamily="34" charset="0"/>
              </a:endParaRPr>
            </a:p>
          </p:txBody>
        </p:sp>
        <p:grpSp>
          <p:nvGrpSpPr>
            <p:cNvPr id="11" name="Group 10"/>
            <p:cNvGrpSpPr/>
            <p:nvPr/>
          </p:nvGrpSpPr>
          <p:grpSpPr>
            <a:xfrm>
              <a:off x="3572808" y="5116648"/>
              <a:ext cx="887279" cy="882939"/>
              <a:chOff x="3572808" y="5116648"/>
              <a:chExt cx="887279" cy="882939"/>
            </a:xfrm>
          </p:grpSpPr>
          <p:pic>
            <p:nvPicPr>
              <p:cNvPr id="19" name="Content Placeholder 15"/>
              <p:cNvPicPr>
                <a:picLocks noChangeAspect="1"/>
              </p:cNvPicPr>
              <p:nvPr/>
            </p:nvPicPr>
            <p:blipFill rotWithShape="1">
              <a:blip r:embed="rId5" cstate="print">
                <a:extLst>
                  <a:ext uri="{28A0092B-C50C-407E-A947-70E740481C1C}">
                    <a14:useLocalDpi xmlns:a14="http://schemas.microsoft.com/office/drawing/2010/main" val="0"/>
                  </a:ext>
                </a:extLst>
              </a:blip>
              <a:srcRect l="3890" t="11143" r="1473" b="15779"/>
              <a:stretch/>
            </p:blipFill>
            <p:spPr>
              <a:xfrm>
                <a:off x="3572808" y="5359507"/>
                <a:ext cx="887279" cy="640080"/>
              </a:xfrm>
              <a:prstGeom prst="rect">
                <a:avLst/>
              </a:prstGeom>
            </p:spPr>
          </p:pic>
          <p:sp>
            <p:nvSpPr>
              <p:cNvPr id="20" name="Plus 19"/>
              <p:cNvSpPr/>
              <p:nvPr/>
            </p:nvSpPr>
            <p:spPr>
              <a:xfrm>
                <a:off x="3897494" y="5116648"/>
                <a:ext cx="223943" cy="24285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10000268" y="2445855"/>
              <a:ext cx="1435316" cy="1786932"/>
              <a:chOff x="6250103" y="3134725"/>
              <a:chExt cx="1389564" cy="1891462"/>
            </a:xfrm>
          </p:grpSpPr>
          <p:pic>
            <p:nvPicPr>
              <p:cNvPr id="16" name="Content Placeholder 3"/>
              <p:cNvPicPr>
                <a:picLocks noChangeAspect="1"/>
              </p:cNvPicPr>
              <p:nvPr/>
            </p:nvPicPr>
            <p:blipFill rotWithShape="1">
              <a:blip r:embed="rId6" cstate="print">
                <a:extLst>
                  <a:ext uri="{28A0092B-C50C-407E-A947-70E740481C1C}">
                    <a14:useLocalDpi xmlns:a14="http://schemas.microsoft.com/office/drawing/2010/main" val="0"/>
                  </a:ext>
                </a:extLst>
              </a:blip>
              <a:srcRect t="283" r="86"/>
              <a:stretch/>
            </p:blipFill>
            <p:spPr>
              <a:xfrm>
                <a:off x="6250103" y="3134725"/>
                <a:ext cx="1374301" cy="1371600"/>
              </a:xfrm>
              <a:prstGeom prst="rect">
                <a:avLst/>
              </a:prstGeom>
            </p:spPr>
          </p:pic>
          <p:sp>
            <p:nvSpPr>
              <p:cNvPr id="17" name="Rectangle 16"/>
              <p:cNvSpPr/>
              <p:nvPr/>
            </p:nvSpPr>
            <p:spPr>
              <a:xfrm>
                <a:off x="6250103" y="4506325"/>
                <a:ext cx="1374301" cy="5198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265366" y="4472360"/>
                <a:ext cx="1374301" cy="55382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Purchasing Info record</a:t>
                </a:r>
              </a:p>
            </p:txBody>
          </p:sp>
        </p:grpSp>
        <p:sp>
          <p:nvSpPr>
            <p:cNvPr id="13" name="Right Arrow 12"/>
            <p:cNvSpPr/>
            <p:nvPr/>
          </p:nvSpPr>
          <p:spPr>
            <a:xfrm rot="12729309">
              <a:off x="9068616" y="2060407"/>
              <a:ext cx="1002042" cy="288515"/>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0800000">
              <a:off x="9005436" y="3233026"/>
              <a:ext cx="1002042" cy="288515"/>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9070702">
              <a:off x="9076172" y="4285240"/>
              <a:ext cx="1002042" cy="288515"/>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Can 22"/>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Purchasing Info Structure</a:t>
            </a:r>
          </a:p>
        </p:txBody>
      </p:sp>
    </p:spTree>
    <p:extLst>
      <p:ext uri="{BB962C8B-B14F-4D97-AF65-F5344CB8AC3E}">
        <p14:creationId xmlns:p14="http://schemas.microsoft.com/office/powerpoint/2010/main" val="1761244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077029" cy="5652655"/>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Info Records and Prices</a:t>
            </a:r>
          </a:p>
          <a:p>
            <a:pPr algn="ctr"/>
            <a:endParaRPr lang="en-US" sz="3600" dirty="0">
              <a:latin typeface="Arial" panose="020B0604020202020204" pitchFamily="34" charset="0"/>
              <a:cs typeface="Arial" panose="020B0604020202020204" pitchFamily="34" charset="0"/>
            </a:endParaRPr>
          </a:p>
        </p:txBody>
      </p:sp>
      <p:sp>
        <p:nvSpPr>
          <p:cNvPr id="12" name="Rectangle 11"/>
          <p:cNvSpPr/>
          <p:nvPr/>
        </p:nvSpPr>
        <p:spPr>
          <a:xfrm>
            <a:off x="3893574" y="2011441"/>
            <a:ext cx="3200400" cy="2288638"/>
          </a:xfrm>
          <a:prstGeom prst="rect">
            <a:avLst/>
          </a:prstGeom>
          <a:solidFill>
            <a:schemeClr val="tx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13504" y="526473"/>
            <a:ext cx="1924335" cy="24566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Create PO item</a:t>
            </a:r>
          </a:p>
        </p:txBody>
      </p:sp>
      <p:sp>
        <p:nvSpPr>
          <p:cNvPr id="6" name="Isosceles Triangle 5"/>
          <p:cNvSpPr/>
          <p:nvPr/>
        </p:nvSpPr>
        <p:spPr>
          <a:xfrm rot="10800000">
            <a:off x="6158662" y="772133"/>
            <a:ext cx="2634018" cy="450377"/>
          </a:xfrm>
          <a:prstGeom prst="triangl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295139" y="1222510"/>
            <a:ext cx="2497541" cy="338554"/>
          </a:xfrm>
          <a:prstGeom prst="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1600" b="1" dirty="0">
                <a:latin typeface="Arial" panose="020B0604020202020204" pitchFamily="34" charset="0"/>
                <a:cs typeface="Arial" panose="020B0604020202020204" pitchFamily="34" charset="0"/>
              </a:rPr>
              <a:t>Does info record exist?</a:t>
            </a:r>
          </a:p>
        </p:txBody>
      </p:sp>
      <p:sp>
        <p:nvSpPr>
          <p:cNvPr id="8" name="Bent Arrow 7"/>
          <p:cNvSpPr/>
          <p:nvPr/>
        </p:nvSpPr>
        <p:spPr>
          <a:xfrm rot="5400000">
            <a:off x="8786734" y="1248533"/>
            <a:ext cx="1041634" cy="1029747"/>
          </a:xfrm>
          <a:prstGeom prst="bent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Bent-Up Arrow 8"/>
          <p:cNvSpPr/>
          <p:nvPr/>
        </p:nvSpPr>
        <p:spPr>
          <a:xfrm rot="10800000">
            <a:off x="5188687" y="1222120"/>
            <a:ext cx="1106452" cy="845942"/>
          </a:xfrm>
          <a:prstGeom prst="bentUp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1400" b="1" dirty="0">
              <a:latin typeface="Arial" panose="020B0604020202020204" pitchFamily="34" charset="0"/>
              <a:cs typeface="Arial" panose="020B0604020202020204" pitchFamily="34" charset="0"/>
            </a:endParaRPr>
          </a:p>
        </p:txBody>
      </p:sp>
      <p:sp>
        <p:nvSpPr>
          <p:cNvPr id="10" name="Rectangle 9"/>
          <p:cNvSpPr/>
          <p:nvPr/>
        </p:nvSpPr>
        <p:spPr>
          <a:xfrm>
            <a:off x="4889421" y="1989651"/>
            <a:ext cx="1405718" cy="24565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Info record</a:t>
            </a:r>
          </a:p>
        </p:txBody>
      </p:sp>
      <p:sp>
        <p:nvSpPr>
          <p:cNvPr id="14" name="TextBox 13"/>
          <p:cNvSpPr txBox="1"/>
          <p:nvPr/>
        </p:nvSpPr>
        <p:spPr>
          <a:xfrm>
            <a:off x="3930665" y="2270133"/>
            <a:ext cx="1897039" cy="338554"/>
          </a:xfrm>
          <a:prstGeom prst="rect">
            <a:avLst/>
          </a:prstGeom>
          <a:noFill/>
        </p:spPr>
        <p:txBody>
          <a:bodyPr wrap="square" rtlCol="0">
            <a:spAutoFit/>
          </a:bodyPr>
          <a:lstStyle/>
          <a:p>
            <a:r>
              <a:rPr lang="en-US" sz="1600" b="1" u="sng" dirty="0">
                <a:solidFill>
                  <a:schemeClr val="bg1"/>
                </a:solidFill>
                <a:latin typeface="Arial" panose="020B0604020202020204" pitchFamily="34" charset="0"/>
                <a:cs typeface="Arial" panose="020B0604020202020204" pitchFamily="34" charset="0"/>
              </a:rPr>
              <a:t>Valid conditions</a:t>
            </a:r>
          </a:p>
        </p:txBody>
      </p:sp>
      <p:sp>
        <p:nvSpPr>
          <p:cNvPr id="15" name="TextBox 14"/>
          <p:cNvSpPr txBox="1"/>
          <p:nvPr/>
        </p:nvSpPr>
        <p:spPr>
          <a:xfrm>
            <a:off x="3950014" y="2520860"/>
            <a:ext cx="1310186" cy="553998"/>
          </a:xfrm>
          <a:prstGeom prst="rect">
            <a:avLst/>
          </a:prstGeom>
          <a:noFill/>
        </p:spPr>
        <p:txBody>
          <a:bodyPr wrap="square" rtlCol="0">
            <a:spAutoFit/>
          </a:bodyPr>
          <a:lstStyle/>
          <a:p>
            <a:r>
              <a:rPr lang="en-US" sz="1500" b="1" dirty="0">
                <a:solidFill>
                  <a:schemeClr val="bg1">
                    <a:lumMod val="85000"/>
                    <a:lumOff val="15000"/>
                  </a:schemeClr>
                </a:solidFill>
                <a:latin typeface="Arial" panose="020B0604020202020204" pitchFamily="34" charset="0"/>
                <a:cs typeface="Arial" panose="020B0604020202020204" pitchFamily="34" charset="0"/>
              </a:rPr>
              <a:t>price/ </a:t>
            </a:r>
            <a:r>
              <a:rPr lang="en-US" sz="1500" b="1" dirty="0" err="1">
                <a:solidFill>
                  <a:schemeClr val="bg1">
                    <a:lumMod val="85000"/>
                    <a:lumOff val="15000"/>
                  </a:schemeClr>
                </a:solidFill>
                <a:latin typeface="Arial" panose="020B0604020202020204" pitchFamily="34" charset="0"/>
                <a:cs typeface="Arial" panose="020B0604020202020204" pitchFamily="34" charset="0"/>
              </a:rPr>
              <a:t>UoM</a:t>
            </a:r>
            <a:r>
              <a:rPr lang="en-US" sz="1500" b="1" dirty="0">
                <a:solidFill>
                  <a:schemeClr val="bg1">
                    <a:lumMod val="85000"/>
                    <a:lumOff val="15000"/>
                  </a:schemeClr>
                </a:solidFill>
                <a:latin typeface="Arial" panose="020B0604020202020204" pitchFamily="34" charset="0"/>
                <a:cs typeface="Arial" panose="020B0604020202020204" pitchFamily="34" charset="0"/>
              </a:rPr>
              <a:t> freight</a:t>
            </a:r>
          </a:p>
        </p:txBody>
      </p:sp>
      <p:grpSp>
        <p:nvGrpSpPr>
          <p:cNvPr id="11" name="Group 10"/>
          <p:cNvGrpSpPr/>
          <p:nvPr/>
        </p:nvGrpSpPr>
        <p:grpSpPr>
          <a:xfrm>
            <a:off x="3748629" y="3206621"/>
            <a:ext cx="1385323" cy="2419492"/>
            <a:chOff x="3748629" y="3206621"/>
            <a:chExt cx="1385323" cy="2419492"/>
          </a:xfrm>
        </p:grpSpPr>
        <p:grpSp>
          <p:nvGrpSpPr>
            <p:cNvPr id="22" name="Group 21"/>
            <p:cNvGrpSpPr/>
            <p:nvPr/>
          </p:nvGrpSpPr>
          <p:grpSpPr>
            <a:xfrm>
              <a:off x="3748629" y="4528833"/>
              <a:ext cx="1385323" cy="1097280"/>
              <a:chOff x="3807725" y="5187864"/>
              <a:chExt cx="1385323" cy="1097280"/>
            </a:xfrm>
          </p:grpSpPr>
          <p:sp>
            <p:nvSpPr>
              <p:cNvPr id="18" name="Rectangle 17"/>
              <p:cNvSpPr/>
              <p:nvPr/>
            </p:nvSpPr>
            <p:spPr>
              <a:xfrm>
                <a:off x="3807725" y="5187864"/>
                <a:ext cx="1371600" cy="1097280"/>
              </a:xfrm>
              <a:prstGeom prst="rect">
                <a:avLst/>
              </a:prstGeom>
              <a:solidFill>
                <a:schemeClr val="tx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854247" y="5332591"/>
                <a:ext cx="1338801" cy="830997"/>
              </a:xfrm>
              <a:prstGeom prst="rect">
                <a:avLst/>
              </a:prstGeom>
              <a:noFill/>
            </p:spPr>
            <p:txBody>
              <a:bodyPr wrap="square" rtlCol="0">
                <a:spAutoFit/>
              </a:bodyPr>
              <a:lstStyle/>
              <a:p>
                <a:r>
                  <a:rPr lang="en-US" sz="1600" b="1" u="sng" dirty="0">
                    <a:solidFill>
                      <a:schemeClr val="bg1"/>
                    </a:solidFill>
                    <a:latin typeface="Arial" panose="020B0604020202020204" pitchFamily="34" charset="0"/>
                    <a:cs typeface="Arial" panose="020B0604020202020204" pitchFamily="34" charset="0"/>
                  </a:rPr>
                  <a:t>PO price:</a:t>
                </a:r>
              </a:p>
              <a:p>
                <a:r>
                  <a:rPr lang="en-US" sz="1600" b="1" dirty="0">
                    <a:solidFill>
                      <a:schemeClr val="bg1"/>
                    </a:solidFill>
                    <a:latin typeface="Arial" panose="020B0604020202020204" pitchFamily="34" charset="0"/>
                    <a:cs typeface="Arial" panose="020B0604020202020204" pitchFamily="34" charset="0"/>
                  </a:rPr>
                  <a:t>Info record conditions </a:t>
                </a:r>
              </a:p>
            </p:txBody>
          </p:sp>
        </p:grpSp>
        <p:grpSp>
          <p:nvGrpSpPr>
            <p:cNvPr id="21" name="Group 20"/>
            <p:cNvGrpSpPr/>
            <p:nvPr/>
          </p:nvGrpSpPr>
          <p:grpSpPr>
            <a:xfrm>
              <a:off x="4178128" y="3206621"/>
              <a:ext cx="493996" cy="1295527"/>
              <a:chOff x="4265660" y="3892337"/>
              <a:chExt cx="493996" cy="1295527"/>
            </a:xfrm>
          </p:grpSpPr>
          <p:sp>
            <p:nvSpPr>
              <p:cNvPr id="16" name="Right Arrow 15"/>
              <p:cNvSpPr/>
              <p:nvPr/>
            </p:nvSpPr>
            <p:spPr>
              <a:xfrm rot="5400000">
                <a:off x="3847244" y="4310753"/>
                <a:ext cx="1295527" cy="458696"/>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wrap="square" rtlCol="0" anchor="ctr" anchorCtr="1"/>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20" name="TextBox 19"/>
              <p:cNvSpPr txBox="1"/>
              <p:nvPr/>
            </p:nvSpPr>
            <p:spPr>
              <a:xfrm rot="10800000">
                <a:off x="4297991" y="4279457"/>
                <a:ext cx="461665" cy="464893"/>
              </a:xfrm>
              <a:prstGeom prst="rect">
                <a:avLst/>
              </a:prstGeom>
              <a:noFill/>
            </p:spPr>
            <p:txBody>
              <a:bodyPr vert="vert" wrap="square" rtlCol="0">
                <a:spAutoFit/>
              </a:bodyPr>
              <a:lstStyle/>
              <a:p>
                <a:r>
                  <a:rPr lang="en-US" sz="1400" b="1" dirty="0">
                    <a:solidFill>
                      <a:schemeClr val="bg1"/>
                    </a:solidFill>
                    <a:latin typeface="Arial" panose="020B0604020202020204" pitchFamily="34" charset="0"/>
                    <a:cs typeface="Arial" panose="020B0604020202020204" pitchFamily="34" charset="0"/>
                  </a:rPr>
                  <a:t>YES</a:t>
                </a:r>
              </a:p>
            </p:txBody>
          </p:sp>
        </p:grpSp>
      </p:grpSp>
      <p:sp>
        <p:nvSpPr>
          <p:cNvPr id="23" name="TextBox 22"/>
          <p:cNvSpPr txBox="1"/>
          <p:nvPr/>
        </p:nvSpPr>
        <p:spPr>
          <a:xfrm>
            <a:off x="5722374" y="2608687"/>
            <a:ext cx="1371600"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50 EUR/pc 2%</a:t>
            </a:r>
          </a:p>
        </p:txBody>
      </p:sp>
      <p:grpSp>
        <p:nvGrpSpPr>
          <p:cNvPr id="24" name="Group 23"/>
          <p:cNvGrpSpPr/>
          <p:nvPr/>
        </p:nvGrpSpPr>
        <p:grpSpPr>
          <a:xfrm>
            <a:off x="6067134" y="2884579"/>
            <a:ext cx="458696" cy="751330"/>
            <a:chOff x="4265660" y="3892337"/>
            <a:chExt cx="458696" cy="1295527"/>
          </a:xfrm>
        </p:grpSpPr>
        <p:sp>
          <p:nvSpPr>
            <p:cNvPr id="25" name="Right Arrow 24"/>
            <p:cNvSpPr/>
            <p:nvPr/>
          </p:nvSpPr>
          <p:spPr>
            <a:xfrm rot="5400000">
              <a:off x="3847244" y="4310753"/>
              <a:ext cx="1295527" cy="458696"/>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wrap="square" rtlCol="0" anchor="ctr" anchorCtr="1"/>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rot="10800000">
              <a:off x="4289873" y="4119537"/>
              <a:ext cx="400110" cy="707240"/>
            </a:xfrm>
            <a:prstGeom prst="rect">
              <a:avLst/>
            </a:prstGeom>
            <a:noFill/>
          </p:spPr>
          <p:txBody>
            <a:bodyPr vert="vert" wrap="square" rtlCol="0">
              <a:spAutoFit/>
            </a:bodyPr>
            <a:lstStyle/>
            <a:p>
              <a:r>
                <a:rPr lang="en-US" sz="1400" b="1" dirty="0">
                  <a:solidFill>
                    <a:schemeClr val="bg1"/>
                  </a:solidFill>
                  <a:latin typeface="Arial" panose="020B0604020202020204" pitchFamily="34" charset="0"/>
                  <a:cs typeface="Arial" panose="020B0604020202020204" pitchFamily="34" charset="0"/>
                </a:rPr>
                <a:t>NO</a:t>
              </a:r>
            </a:p>
          </p:txBody>
        </p:sp>
      </p:grpSp>
      <p:sp>
        <p:nvSpPr>
          <p:cNvPr id="28" name="TextBox 27"/>
          <p:cNvSpPr txBox="1"/>
          <p:nvPr/>
        </p:nvSpPr>
        <p:spPr>
          <a:xfrm>
            <a:off x="5133952" y="3750858"/>
            <a:ext cx="1960022" cy="307777"/>
          </a:xfrm>
          <a:prstGeom prst="rect">
            <a:avLst/>
          </a:prstGeom>
          <a:noFill/>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Last purchase order</a:t>
            </a:r>
            <a:endParaRPr lang="en-US" sz="1400" b="1" dirty="0">
              <a:solidFill>
                <a:schemeClr val="bg1"/>
              </a:solidFill>
              <a:latin typeface="Arial" panose="020B0604020202020204" pitchFamily="34" charset="0"/>
              <a:cs typeface="Arial" panose="020B0604020202020204" pitchFamily="34" charset="0"/>
            </a:endParaRPr>
          </a:p>
        </p:txBody>
      </p:sp>
      <p:sp>
        <p:nvSpPr>
          <p:cNvPr id="29" name="TextBox 28"/>
          <p:cNvSpPr txBox="1"/>
          <p:nvPr/>
        </p:nvSpPr>
        <p:spPr>
          <a:xfrm>
            <a:off x="5260200" y="3992302"/>
            <a:ext cx="1960022" cy="307777"/>
          </a:xfrm>
          <a:prstGeom prst="rect">
            <a:avLst/>
          </a:prstGeom>
          <a:noFill/>
        </p:spPr>
        <p:txBody>
          <a:bodyPr wrap="square" rtlCol="0">
            <a:spAutoFit/>
          </a:bodyPr>
          <a:lstStyle/>
          <a:p>
            <a:r>
              <a:rPr lang="en-US" sz="1400" b="1" dirty="0">
                <a:solidFill>
                  <a:schemeClr val="bg1">
                    <a:lumMod val="85000"/>
                    <a:lumOff val="15000"/>
                  </a:schemeClr>
                </a:solidFill>
                <a:latin typeface="Arial" panose="020B0604020202020204" pitchFamily="34" charset="0"/>
                <a:cs typeface="Arial" panose="020B0604020202020204" pitchFamily="34" charset="0"/>
              </a:rPr>
              <a:t>4500006398/10</a:t>
            </a:r>
          </a:p>
        </p:txBody>
      </p:sp>
      <p:sp>
        <p:nvSpPr>
          <p:cNvPr id="33" name="TextBox 32"/>
          <p:cNvSpPr txBox="1"/>
          <p:nvPr/>
        </p:nvSpPr>
        <p:spPr>
          <a:xfrm>
            <a:off x="8929097" y="1217007"/>
            <a:ext cx="1231379"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NO</a:t>
            </a:r>
          </a:p>
        </p:txBody>
      </p:sp>
      <p:sp>
        <p:nvSpPr>
          <p:cNvPr id="34" name="TextBox 33"/>
          <p:cNvSpPr txBox="1"/>
          <p:nvPr/>
        </p:nvSpPr>
        <p:spPr>
          <a:xfrm>
            <a:off x="5498273" y="1173685"/>
            <a:ext cx="1231379"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YES</a:t>
            </a:r>
          </a:p>
        </p:txBody>
      </p:sp>
      <p:grpSp>
        <p:nvGrpSpPr>
          <p:cNvPr id="13" name="Group 12"/>
          <p:cNvGrpSpPr/>
          <p:nvPr/>
        </p:nvGrpSpPr>
        <p:grpSpPr>
          <a:xfrm>
            <a:off x="5708651" y="4223395"/>
            <a:ext cx="1385323" cy="1408629"/>
            <a:chOff x="5708651" y="4223395"/>
            <a:chExt cx="1385323" cy="1408629"/>
          </a:xfrm>
        </p:grpSpPr>
        <p:grpSp>
          <p:nvGrpSpPr>
            <p:cNvPr id="35" name="Group 34"/>
            <p:cNvGrpSpPr/>
            <p:nvPr/>
          </p:nvGrpSpPr>
          <p:grpSpPr>
            <a:xfrm>
              <a:off x="5708651" y="4534744"/>
              <a:ext cx="1385323" cy="1097280"/>
              <a:chOff x="3807725" y="5187864"/>
              <a:chExt cx="1385323" cy="1097280"/>
            </a:xfrm>
          </p:grpSpPr>
          <p:sp>
            <p:nvSpPr>
              <p:cNvPr id="36" name="Rectangle 35"/>
              <p:cNvSpPr/>
              <p:nvPr/>
            </p:nvSpPr>
            <p:spPr>
              <a:xfrm>
                <a:off x="3807725" y="5187864"/>
                <a:ext cx="1371600" cy="1097280"/>
              </a:xfrm>
              <a:prstGeom prst="rect">
                <a:avLst/>
              </a:prstGeom>
              <a:solidFill>
                <a:schemeClr val="tx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3854247" y="5332591"/>
                <a:ext cx="1338801" cy="830997"/>
              </a:xfrm>
              <a:prstGeom prst="rect">
                <a:avLst/>
              </a:prstGeom>
              <a:noFill/>
            </p:spPr>
            <p:txBody>
              <a:bodyPr wrap="square" rtlCol="0">
                <a:spAutoFit/>
              </a:bodyPr>
              <a:lstStyle/>
              <a:p>
                <a:r>
                  <a:rPr lang="en-US" sz="1600" b="1" u="sng" dirty="0">
                    <a:solidFill>
                      <a:schemeClr val="bg1"/>
                    </a:solidFill>
                    <a:latin typeface="Arial" panose="020B0604020202020204" pitchFamily="34" charset="0"/>
                    <a:cs typeface="Arial" panose="020B0604020202020204" pitchFamily="34" charset="0"/>
                  </a:rPr>
                  <a:t>PO price:</a:t>
                </a:r>
              </a:p>
              <a:p>
                <a:r>
                  <a:rPr lang="en-US" sz="1600" b="1" dirty="0">
                    <a:solidFill>
                      <a:schemeClr val="bg1"/>
                    </a:solidFill>
                    <a:latin typeface="Arial" panose="020B0604020202020204" pitchFamily="34" charset="0"/>
                    <a:cs typeface="Arial" panose="020B0604020202020204" pitchFamily="34" charset="0"/>
                  </a:rPr>
                  <a:t>Conditions of last PO </a:t>
                </a:r>
              </a:p>
            </p:txBody>
          </p:sp>
        </p:grpSp>
        <p:sp>
          <p:nvSpPr>
            <p:cNvPr id="39" name="Right Arrow 38"/>
            <p:cNvSpPr/>
            <p:nvPr/>
          </p:nvSpPr>
          <p:spPr>
            <a:xfrm rot="5400000">
              <a:off x="6099102" y="4257472"/>
              <a:ext cx="526849" cy="458696"/>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wrap="square" rtlCol="0" anchor="ctr" anchorCtr="1"/>
            <a:lstStyle/>
            <a:p>
              <a:pPr algn="ctr"/>
              <a:endParaRPr lang="en-US" sz="1400" b="1" dirty="0">
                <a:solidFill>
                  <a:schemeClr val="bg1"/>
                </a:solidFill>
                <a:latin typeface="Arial" panose="020B0604020202020204" pitchFamily="34" charset="0"/>
                <a:cs typeface="Arial" panose="020B0604020202020204" pitchFamily="34" charset="0"/>
              </a:endParaRPr>
            </a:p>
          </p:txBody>
        </p:sp>
      </p:grpSp>
      <p:pic>
        <p:nvPicPr>
          <p:cNvPr id="41" name="Content Placeholder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4097" y="2304303"/>
            <a:ext cx="1581377" cy="1280160"/>
          </a:xfrm>
          <a:prstGeom prst="rect">
            <a:avLst/>
          </a:prstGeom>
        </p:spPr>
      </p:pic>
      <p:grpSp>
        <p:nvGrpSpPr>
          <p:cNvPr id="17" name="Group 16"/>
          <p:cNvGrpSpPr/>
          <p:nvPr/>
        </p:nvGrpSpPr>
        <p:grpSpPr>
          <a:xfrm>
            <a:off x="8852123" y="3575632"/>
            <a:ext cx="1415775" cy="1801665"/>
            <a:chOff x="8852123" y="3575632"/>
            <a:chExt cx="1415775" cy="1801665"/>
          </a:xfrm>
        </p:grpSpPr>
        <p:grpSp>
          <p:nvGrpSpPr>
            <p:cNvPr id="42" name="Group 41"/>
            <p:cNvGrpSpPr/>
            <p:nvPr/>
          </p:nvGrpSpPr>
          <p:grpSpPr>
            <a:xfrm>
              <a:off x="8852123" y="4226515"/>
              <a:ext cx="1415775" cy="1150782"/>
              <a:chOff x="3807725" y="5187863"/>
              <a:chExt cx="1415775" cy="1150782"/>
            </a:xfrm>
          </p:grpSpPr>
          <p:sp>
            <p:nvSpPr>
              <p:cNvPr id="43" name="Rectangle 42"/>
              <p:cNvSpPr/>
              <p:nvPr/>
            </p:nvSpPr>
            <p:spPr>
              <a:xfrm>
                <a:off x="3807725" y="5187863"/>
                <a:ext cx="1371600" cy="1150781"/>
              </a:xfrm>
              <a:prstGeom prst="rect">
                <a:avLst/>
              </a:prstGeom>
              <a:solidFill>
                <a:schemeClr val="tx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3884699" y="5261427"/>
                <a:ext cx="1338801" cy="1077218"/>
              </a:xfrm>
              <a:prstGeom prst="rect">
                <a:avLst/>
              </a:prstGeom>
              <a:noFill/>
            </p:spPr>
            <p:txBody>
              <a:bodyPr wrap="square" rtlCol="0">
                <a:spAutoFit/>
              </a:bodyPr>
              <a:lstStyle/>
              <a:p>
                <a:r>
                  <a:rPr lang="en-US" sz="1600" b="1" u="sng" dirty="0">
                    <a:solidFill>
                      <a:schemeClr val="bg1"/>
                    </a:solidFill>
                    <a:latin typeface="Arial" panose="020B0604020202020204" pitchFamily="34" charset="0"/>
                    <a:cs typeface="Arial" panose="020B0604020202020204" pitchFamily="34" charset="0"/>
                  </a:rPr>
                  <a:t>PO price:</a:t>
                </a:r>
              </a:p>
              <a:p>
                <a:r>
                  <a:rPr lang="en-US" sz="1600" b="1" dirty="0">
                    <a:solidFill>
                      <a:schemeClr val="bg1"/>
                    </a:solidFill>
                    <a:latin typeface="Arial" panose="020B0604020202020204" pitchFamily="34" charset="0"/>
                    <a:cs typeface="Arial" panose="020B0604020202020204" pitchFamily="34" charset="0"/>
                  </a:rPr>
                  <a:t>Manually entered price</a:t>
                </a:r>
              </a:p>
            </p:txBody>
          </p:sp>
        </p:grpSp>
        <p:sp>
          <p:nvSpPr>
            <p:cNvPr id="46" name="Right Arrow 45"/>
            <p:cNvSpPr/>
            <p:nvPr/>
          </p:nvSpPr>
          <p:spPr>
            <a:xfrm rot="5400000">
              <a:off x="9096572" y="3708509"/>
              <a:ext cx="724449" cy="458696"/>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wrap="square" rtlCol="0" anchor="ctr" anchorCtr="1"/>
            <a:lstStyle/>
            <a:p>
              <a:pPr algn="ctr"/>
              <a:endParaRPr lang="en-US" sz="14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7379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077029" cy="5652655"/>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Info records Manual update </a:t>
            </a:r>
          </a:p>
          <a:p>
            <a:pPr algn="ctr"/>
            <a:endParaRPr lang="en-US" sz="3600" dirty="0">
              <a:latin typeface="Arial" panose="020B0604020202020204" pitchFamily="34" charset="0"/>
              <a:cs typeface="Arial" panose="020B0604020202020204" pitchFamily="34" charset="0"/>
            </a:endParaRPr>
          </a:p>
        </p:txBody>
      </p:sp>
      <p:grpSp>
        <p:nvGrpSpPr>
          <p:cNvPr id="7" name="Group 6"/>
          <p:cNvGrpSpPr/>
          <p:nvPr/>
        </p:nvGrpSpPr>
        <p:grpSpPr>
          <a:xfrm>
            <a:off x="3573372" y="648929"/>
            <a:ext cx="1258448" cy="1445342"/>
            <a:chOff x="3573372" y="648929"/>
            <a:chExt cx="1258448" cy="1445342"/>
          </a:xfrm>
        </p:grpSpPr>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3372" y="818536"/>
              <a:ext cx="1258448" cy="1275735"/>
            </a:xfrm>
            <a:prstGeom prst="rect">
              <a:avLst/>
            </a:prstGeom>
          </p:spPr>
        </p:pic>
        <p:sp>
          <p:nvSpPr>
            <p:cNvPr id="6" name="Rectangle 5"/>
            <p:cNvSpPr/>
            <p:nvPr/>
          </p:nvSpPr>
          <p:spPr>
            <a:xfrm>
              <a:off x="3573372" y="648929"/>
              <a:ext cx="1258448" cy="1696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MANUAL</a:t>
              </a:r>
            </a:p>
          </p:txBody>
        </p:sp>
      </p:grpSp>
      <p:grpSp>
        <p:nvGrpSpPr>
          <p:cNvPr id="8" name="Group 7"/>
          <p:cNvGrpSpPr/>
          <p:nvPr/>
        </p:nvGrpSpPr>
        <p:grpSpPr>
          <a:xfrm>
            <a:off x="4114043" y="2466691"/>
            <a:ext cx="1117600" cy="1169551"/>
            <a:chOff x="4360115" y="1544027"/>
            <a:chExt cx="1176292" cy="1288976"/>
          </a:xfrm>
          <a:solidFill>
            <a:schemeClr val="tx1"/>
          </a:solidFill>
        </p:grpSpPr>
        <p:sp>
          <p:nvSpPr>
            <p:cNvPr id="9" name="Folded Corner 8"/>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60115" y="1544027"/>
              <a:ext cx="1176292" cy="1288976"/>
            </a:xfrm>
            <a:prstGeom prst="rect">
              <a:avLst/>
            </a:prstGeom>
            <a:grpFill/>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Purchase order</a:t>
              </a:r>
            </a:p>
            <a:p>
              <a:r>
                <a:rPr lang="en-US" sz="1400" b="1" dirty="0">
                  <a:solidFill>
                    <a:schemeClr val="bg1"/>
                  </a:solidFill>
                </a:rPr>
                <a:t>________ _________</a:t>
              </a:r>
            </a:p>
            <a:p>
              <a:r>
                <a:rPr lang="en-US" sz="1400" b="1" dirty="0">
                  <a:solidFill>
                    <a:schemeClr val="bg1"/>
                  </a:solidFill>
                </a:rPr>
                <a:t>_________</a:t>
              </a:r>
            </a:p>
          </p:txBody>
        </p:sp>
      </p:grpSp>
      <p:sp>
        <p:nvSpPr>
          <p:cNvPr id="11" name="Oval 10"/>
          <p:cNvSpPr/>
          <p:nvPr/>
        </p:nvSpPr>
        <p:spPr>
          <a:xfrm>
            <a:off x="3173548" y="416666"/>
            <a:ext cx="2058095" cy="2064774"/>
          </a:xfrm>
          <a:prstGeom prst="ellipse">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5538942" y="1311889"/>
            <a:ext cx="1117600" cy="1165851"/>
            <a:chOff x="4360115" y="1544027"/>
            <a:chExt cx="1176292" cy="1284898"/>
          </a:xfrm>
          <a:solidFill>
            <a:schemeClr val="tx1"/>
          </a:solidFill>
        </p:grpSpPr>
        <p:sp>
          <p:nvSpPr>
            <p:cNvPr id="13" name="Folded Corner 12"/>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360115" y="1544027"/>
              <a:ext cx="1176292" cy="1051533"/>
            </a:xfrm>
            <a:prstGeom prst="rect">
              <a:avLst/>
            </a:prstGeom>
            <a:grpFill/>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Quotation</a:t>
              </a:r>
              <a:r>
                <a:rPr lang="en-US" sz="1400" b="1" u="sng" dirty="0">
                  <a:solidFill>
                    <a:schemeClr val="bg1"/>
                  </a:solidFill>
                </a:rPr>
                <a:t> </a:t>
              </a:r>
            </a:p>
            <a:p>
              <a:r>
                <a:rPr lang="en-US" sz="1400" b="1" dirty="0">
                  <a:solidFill>
                    <a:schemeClr val="bg1"/>
                  </a:solidFill>
                </a:rPr>
                <a:t>________ _________</a:t>
              </a:r>
            </a:p>
            <a:p>
              <a:r>
                <a:rPr lang="en-US" sz="1400" b="1" dirty="0">
                  <a:solidFill>
                    <a:schemeClr val="bg1"/>
                  </a:solidFill>
                </a:rPr>
                <a:t>_________</a:t>
              </a:r>
            </a:p>
          </p:txBody>
        </p:sp>
      </p:grpSp>
      <p:grpSp>
        <p:nvGrpSpPr>
          <p:cNvPr id="15" name="Group 14"/>
          <p:cNvGrpSpPr/>
          <p:nvPr/>
        </p:nvGrpSpPr>
        <p:grpSpPr>
          <a:xfrm>
            <a:off x="5538942" y="3632542"/>
            <a:ext cx="1117600" cy="1169551"/>
            <a:chOff x="4360115" y="1544027"/>
            <a:chExt cx="1176292" cy="1288976"/>
          </a:xfrm>
          <a:solidFill>
            <a:schemeClr val="tx1"/>
          </a:solidFill>
        </p:grpSpPr>
        <p:sp>
          <p:nvSpPr>
            <p:cNvPr id="16" name="Folded Corner 15"/>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360115" y="1544027"/>
              <a:ext cx="1176292" cy="1288976"/>
            </a:xfrm>
            <a:prstGeom prst="rect">
              <a:avLst/>
            </a:prstGeom>
            <a:grpFill/>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Outline Agreement</a:t>
              </a:r>
            </a:p>
            <a:p>
              <a:r>
                <a:rPr lang="en-US" sz="1400" b="1" dirty="0">
                  <a:solidFill>
                    <a:schemeClr val="bg1"/>
                  </a:solidFill>
                </a:rPr>
                <a:t>________ _________</a:t>
              </a:r>
            </a:p>
            <a:p>
              <a:r>
                <a:rPr lang="en-US" sz="1400" b="1" dirty="0">
                  <a:solidFill>
                    <a:schemeClr val="bg1"/>
                  </a:solidFill>
                </a:rPr>
                <a:t>_________</a:t>
              </a:r>
            </a:p>
          </p:txBody>
        </p:sp>
      </p:grpSp>
      <p:sp>
        <p:nvSpPr>
          <p:cNvPr id="18" name="Isosceles Triangle 17"/>
          <p:cNvSpPr/>
          <p:nvPr/>
        </p:nvSpPr>
        <p:spPr>
          <a:xfrm rot="5400000">
            <a:off x="4941365" y="2342743"/>
            <a:ext cx="4704735" cy="1037191"/>
          </a:xfrm>
          <a:prstGeom prst="triangl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8352430" y="1349303"/>
            <a:ext cx="2361062" cy="3865901"/>
            <a:chOff x="8352430" y="1349303"/>
            <a:chExt cx="2361062" cy="3865901"/>
          </a:xfrm>
        </p:grpSpPr>
        <p:cxnSp>
          <p:nvCxnSpPr>
            <p:cNvPr id="20" name="Straight Connector 19"/>
            <p:cNvCxnSpPr/>
            <p:nvPr/>
          </p:nvCxnSpPr>
          <p:spPr>
            <a:xfrm>
              <a:off x="8461612" y="3413700"/>
              <a:ext cx="2006221" cy="0"/>
            </a:xfrm>
            <a:prstGeom prst="line">
              <a:avLst/>
            </a:prstGeom>
            <a:ln w="47625">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8352430" y="1349303"/>
              <a:ext cx="2361062" cy="3865901"/>
              <a:chOff x="8352430" y="1349303"/>
              <a:chExt cx="2361062" cy="3865901"/>
            </a:xfrm>
          </p:grpSpPr>
          <p:sp>
            <p:nvSpPr>
              <p:cNvPr id="30" name="Rectangle 29"/>
              <p:cNvSpPr/>
              <p:nvPr/>
            </p:nvSpPr>
            <p:spPr>
              <a:xfrm>
                <a:off x="8352430" y="1612195"/>
                <a:ext cx="2361062" cy="3603009"/>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570794" y="1378424"/>
                <a:ext cx="1897039" cy="51141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8880951" y="1349303"/>
                <a:ext cx="1501254" cy="584775"/>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Info record</a:t>
                </a:r>
              </a:p>
              <a:p>
                <a:r>
                  <a:rPr lang="en-US" sz="1600" b="1" dirty="0">
                    <a:solidFill>
                      <a:schemeClr val="bg1"/>
                    </a:solidFill>
                    <a:latin typeface="Arial" panose="020B0604020202020204" pitchFamily="34" charset="0"/>
                    <a:cs typeface="Arial" panose="020B0604020202020204" pitchFamily="34" charset="0"/>
                  </a:rPr>
                  <a:t>5300000816</a:t>
                </a:r>
              </a:p>
            </p:txBody>
          </p:sp>
          <p:cxnSp>
            <p:nvCxnSpPr>
              <p:cNvPr id="33" name="Straight Connector 32"/>
              <p:cNvCxnSpPr/>
              <p:nvPr/>
            </p:nvCxnSpPr>
            <p:spPr>
              <a:xfrm>
                <a:off x="8570794" y="3259392"/>
                <a:ext cx="1882951" cy="0"/>
              </a:xfrm>
              <a:prstGeom prst="lin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8516202" y="1993429"/>
              <a:ext cx="195163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Vendor:	      1234</a:t>
              </a:r>
            </a:p>
          </p:txBody>
        </p:sp>
        <p:sp>
          <p:nvSpPr>
            <p:cNvPr id="23" name="TextBox 22"/>
            <p:cNvSpPr txBox="1"/>
            <p:nvPr/>
          </p:nvSpPr>
          <p:spPr>
            <a:xfrm>
              <a:off x="8516202" y="2305066"/>
              <a:ext cx="195163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Material:	       A21</a:t>
              </a:r>
            </a:p>
          </p:txBody>
        </p:sp>
        <p:sp>
          <p:nvSpPr>
            <p:cNvPr id="24" name="TextBox 23"/>
            <p:cNvSpPr txBox="1"/>
            <p:nvPr/>
          </p:nvSpPr>
          <p:spPr>
            <a:xfrm>
              <a:off x="8516202" y="2702971"/>
              <a:ext cx="1951631" cy="338554"/>
            </a:xfrm>
            <a:prstGeom prst="rect">
              <a:avLst/>
            </a:prstGeom>
            <a:noFill/>
          </p:spPr>
          <p:txBody>
            <a:bodyPr wrap="square" rtlCol="0">
              <a:spAutoFit/>
            </a:bodyPr>
            <a:lstStyle/>
            <a:p>
              <a:r>
                <a:rPr lang="en-US" sz="1600" b="1" dirty="0" err="1">
                  <a:solidFill>
                    <a:schemeClr val="bg1"/>
                  </a:solidFill>
                  <a:latin typeface="Arial" panose="020B0604020202020204" pitchFamily="34" charset="0"/>
                  <a:cs typeface="Arial" panose="020B0604020202020204" pitchFamily="34" charset="0"/>
                </a:rPr>
                <a:t>Purch</a:t>
              </a:r>
              <a:r>
                <a:rPr lang="en-US" sz="1600" b="1" dirty="0">
                  <a:solidFill>
                    <a:schemeClr val="bg1"/>
                  </a:solidFill>
                  <a:latin typeface="Arial" panose="020B0604020202020204" pitchFamily="34" charset="0"/>
                  <a:cs typeface="Arial" panose="020B0604020202020204" pitchFamily="34" charset="0"/>
                </a:rPr>
                <a:t>. Org:   3000</a:t>
              </a:r>
            </a:p>
          </p:txBody>
        </p:sp>
        <p:sp>
          <p:nvSpPr>
            <p:cNvPr id="25" name="TextBox 24"/>
            <p:cNvSpPr txBox="1"/>
            <p:nvPr/>
          </p:nvSpPr>
          <p:spPr>
            <a:xfrm>
              <a:off x="8459959" y="3352800"/>
              <a:ext cx="1584242" cy="338554"/>
            </a:xfrm>
            <a:prstGeom prst="rect">
              <a:avLst/>
            </a:prstGeom>
            <a:noFill/>
          </p:spPr>
          <p:txBody>
            <a:bodyPr wrap="square" rtlCol="0">
              <a:spAutoFit/>
            </a:bodyPr>
            <a:lstStyle/>
            <a:p>
              <a:r>
                <a:rPr lang="en-US" sz="1600" b="1" u="sng" dirty="0">
                  <a:solidFill>
                    <a:schemeClr val="bg1"/>
                  </a:solidFill>
                  <a:latin typeface="Arial" panose="020B0604020202020204" pitchFamily="34" charset="0"/>
                  <a:cs typeface="Arial" panose="020B0604020202020204" pitchFamily="34" charset="0"/>
                </a:rPr>
                <a:t>Conditions </a:t>
              </a:r>
            </a:p>
          </p:txBody>
        </p:sp>
        <p:sp>
          <p:nvSpPr>
            <p:cNvPr id="26" name="TextBox 25"/>
            <p:cNvSpPr txBox="1"/>
            <p:nvPr/>
          </p:nvSpPr>
          <p:spPr>
            <a:xfrm>
              <a:off x="8459959" y="3691354"/>
              <a:ext cx="2129383" cy="307777"/>
            </a:xfrm>
            <a:prstGeom prst="rect">
              <a:avLst/>
            </a:prstGeom>
            <a:noFill/>
          </p:spPr>
          <p:txBody>
            <a:bodyPr wrap="square" rtlCol="0">
              <a:spAutoFit/>
            </a:bodyPr>
            <a:lstStyle/>
            <a:p>
              <a:r>
                <a:rPr lang="en-US" sz="1400" b="1" dirty="0" err="1">
                  <a:solidFill>
                    <a:schemeClr val="bg1"/>
                  </a:solidFill>
                  <a:latin typeface="Arial" panose="020B0604020202020204" pitchFamily="34" charset="0"/>
                  <a:cs typeface="Arial" panose="020B0604020202020204" pitchFamily="34" charset="0"/>
                </a:rPr>
                <a:t>Priice</a:t>
              </a:r>
              <a:r>
                <a:rPr lang="en-US" sz="1400" b="1" dirty="0">
                  <a:solidFill>
                    <a:schemeClr val="bg1"/>
                  </a:solidFill>
                  <a:latin typeface="Arial" panose="020B0604020202020204" pitchFamily="34" charset="0"/>
                  <a:cs typeface="Arial" panose="020B0604020202020204" pitchFamily="34" charset="0"/>
                </a:rPr>
                <a:t>/</a:t>
              </a:r>
              <a:r>
                <a:rPr lang="en-US" sz="1400" b="1" dirty="0" err="1">
                  <a:solidFill>
                    <a:schemeClr val="bg1"/>
                  </a:solidFill>
                  <a:latin typeface="Arial" panose="020B0604020202020204" pitchFamily="34" charset="0"/>
                  <a:cs typeface="Arial" panose="020B0604020202020204" pitchFamily="34" charset="0"/>
                </a:rPr>
                <a:t>UoM</a:t>
              </a:r>
              <a:r>
                <a:rPr lang="en-US" sz="1400" b="1" dirty="0">
                  <a:solidFill>
                    <a:schemeClr val="bg1"/>
                  </a:solidFill>
                  <a:latin typeface="Arial" panose="020B0604020202020204" pitchFamily="34" charset="0"/>
                  <a:cs typeface="Arial" panose="020B0604020202020204" pitchFamily="34" charset="0"/>
                </a:rPr>
                <a:t>:    6UNI/kg</a:t>
              </a:r>
            </a:p>
          </p:txBody>
        </p:sp>
        <p:sp>
          <p:nvSpPr>
            <p:cNvPr id="27" name="TextBox 26"/>
            <p:cNvSpPr txBox="1"/>
            <p:nvPr/>
          </p:nvSpPr>
          <p:spPr>
            <a:xfrm>
              <a:off x="8447577" y="3968573"/>
              <a:ext cx="2129383"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Freight:            2%</a:t>
              </a:r>
            </a:p>
          </p:txBody>
        </p:sp>
        <p:sp>
          <p:nvSpPr>
            <p:cNvPr id="28" name="TextBox 27"/>
            <p:cNvSpPr txBox="1"/>
            <p:nvPr/>
          </p:nvSpPr>
          <p:spPr>
            <a:xfrm>
              <a:off x="8435195" y="4256873"/>
              <a:ext cx="2129383"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Discount:         4%</a:t>
              </a:r>
            </a:p>
          </p:txBody>
        </p:sp>
        <p:sp>
          <p:nvSpPr>
            <p:cNvPr id="29" name="TextBox 28"/>
            <p:cNvSpPr txBox="1"/>
            <p:nvPr/>
          </p:nvSpPr>
          <p:spPr>
            <a:xfrm>
              <a:off x="8435195" y="4668884"/>
              <a:ext cx="2129383" cy="523220"/>
            </a:xfrm>
            <a:prstGeom prst="rect">
              <a:avLst/>
            </a:prstGeom>
            <a:noFill/>
          </p:spPr>
          <p:txBody>
            <a:bodyPr wrap="square" rtlCol="0">
              <a:spAutoFit/>
            </a:bodyPr>
            <a:lstStyle/>
            <a:p>
              <a:r>
                <a:rPr lang="en-US" sz="1400" b="1" dirty="0">
                  <a:solidFill>
                    <a:schemeClr val="bg1">
                      <a:lumMod val="75000"/>
                      <a:lumOff val="25000"/>
                    </a:schemeClr>
                  </a:solidFill>
                  <a:latin typeface="Arial" panose="020B0604020202020204" pitchFamily="34" charset="0"/>
                  <a:cs typeface="Arial" panose="020B0604020202020204" pitchFamily="34" charset="0"/>
                </a:rPr>
                <a:t>Last purchase order</a:t>
              </a:r>
            </a:p>
            <a:p>
              <a:r>
                <a:rPr lang="en-US" sz="1400" b="1" dirty="0">
                  <a:solidFill>
                    <a:schemeClr val="bg1">
                      <a:lumMod val="75000"/>
                      <a:lumOff val="25000"/>
                    </a:schemeClr>
                  </a:solidFill>
                  <a:latin typeface="Arial" panose="020B0604020202020204" pitchFamily="34" charset="0"/>
                  <a:cs typeface="Arial" panose="020B0604020202020204" pitchFamily="34" charset="0"/>
                </a:rPr>
                <a:t>4500006398</a:t>
              </a:r>
            </a:p>
          </p:txBody>
        </p:sp>
      </p:grpSp>
    </p:spTree>
    <p:extLst>
      <p:ext uri="{BB962C8B-B14F-4D97-AF65-F5344CB8AC3E}">
        <p14:creationId xmlns:p14="http://schemas.microsoft.com/office/powerpoint/2010/main" val="2632588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077029" cy="5652655"/>
          </a:xfrm>
          <a:prstGeom prst="can">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Info records Automatic update </a:t>
            </a:r>
          </a:p>
          <a:p>
            <a:pPr algn="ctr"/>
            <a:endParaRPr lang="en-US" sz="3600" dirty="0">
              <a:latin typeface="Arial" panose="020B0604020202020204" pitchFamily="34" charset="0"/>
              <a:cs typeface="Arial" panose="020B0604020202020204" pitchFamily="34" charset="0"/>
            </a:endParaRPr>
          </a:p>
        </p:txBody>
      </p:sp>
      <p:grpSp>
        <p:nvGrpSpPr>
          <p:cNvPr id="16" name="Group 15"/>
          <p:cNvGrpSpPr/>
          <p:nvPr/>
        </p:nvGrpSpPr>
        <p:grpSpPr>
          <a:xfrm>
            <a:off x="4049353" y="1252895"/>
            <a:ext cx="1997486" cy="1711530"/>
            <a:chOff x="5538940" y="1311889"/>
            <a:chExt cx="1997486" cy="1711530"/>
          </a:xfrm>
        </p:grpSpPr>
        <p:grpSp>
          <p:nvGrpSpPr>
            <p:cNvPr id="5" name="Group 4"/>
            <p:cNvGrpSpPr/>
            <p:nvPr/>
          </p:nvGrpSpPr>
          <p:grpSpPr>
            <a:xfrm>
              <a:off x="5538941" y="1311889"/>
              <a:ext cx="1997485" cy="1711530"/>
              <a:chOff x="4360115" y="1544027"/>
              <a:chExt cx="1176292" cy="1284898"/>
            </a:xfrm>
            <a:solidFill>
              <a:schemeClr val="tx1"/>
            </a:solidFill>
          </p:grpSpPr>
          <p:sp>
            <p:nvSpPr>
              <p:cNvPr id="6" name="Folded Corner 5"/>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360115" y="1544027"/>
                <a:ext cx="1176292" cy="392797"/>
              </a:xfrm>
              <a:prstGeom prst="rect">
                <a:avLst/>
              </a:prstGeom>
              <a:grpFill/>
              <a:ln>
                <a:noFill/>
              </a:ln>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Quotation </a:t>
                </a:r>
              </a:p>
              <a:p>
                <a:r>
                  <a:rPr lang="en-US" sz="1400" b="1" u="sng" dirty="0">
                    <a:solidFill>
                      <a:schemeClr val="bg1"/>
                    </a:solidFill>
                    <a:latin typeface="Arial" panose="020B0604020202020204" pitchFamily="34" charset="0"/>
                    <a:cs typeface="Arial" panose="020B0604020202020204" pitchFamily="34" charset="0"/>
                  </a:rPr>
                  <a:t>No. 6000014</a:t>
                </a:r>
                <a:r>
                  <a:rPr lang="en-US" sz="1400" b="1" u="sng" dirty="0">
                    <a:solidFill>
                      <a:schemeClr val="bg1"/>
                    </a:solidFill>
                  </a:rPr>
                  <a:t> </a:t>
                </a:r>
              </a:p>
            </p:txBody>
          </p:sp>
        </p:grpSp>
        <p:sp>
          <p:nvSpPr>
            <p:cNvPr id="8" name="TextBox 7"/>
            <p:cNvSpPr txBox="1"/>
            <p:nvPr/>
          </p:nvSpPr>
          <p:spPr>
            <a:xfrm>
              <a:off x="5538940" y="1835109"/>
              <a:ext cx="1879499" cy="307777"/>
            </a:xfrm>
            <a:prstGeom prst="rect">
              <a:avLst/>
            </a:prstGeom>
            <a:solidFill>
              <a:schemeClr val="tx1"/>
            </a:solidFill>
          </p:spPr>
          <p:txBody>
            <a:bodyPr wrap="square" rtlCol="0">
              <a:spAutoFit/>
            </a:bodyPr>
            <a:lstStyle/>
            <a:p>
              <a:r>
                <a:rPr lang="en-US" sz="1400" b="1" dirty="0">
                  <a:solidFill>
                    <a:schemeClr val="bg1">
                      <a:lumMod val="85000"/>
                      <a:lumOff val="15000"/>
                    </a:schemeClr>
                  </a:solidFill>
                  <a:latin typeface="Arial" panose="020B0604020202020204" pitchFamily="34" charset="0"/>
                  <a:cs typeface="Arial" panose="020B0604020202020204" pitchFamily="34" charset="0"/>
                </a:rPr>
                <a:t>1 pc M-10= 500 UNI </a:t>
              </a:r>
              <a:r>
                <a:rPr lang="en-US" sz="1400" b="1" u="sng" dirty="0">
                  <a:solidFill>
                    <a:schemeClr val="bg1">
                      <a:lumMod val="85000"/>
                      <a:lumOff val="15000"/>
                    </a:schemeClr>
                  </a:solidFill>
                </a:rPr>
                <a:t> </a:t>
              </a:r>
            </a:p>
          </p:txBody>
        </p:sp>
        <p:sp>
          <p:nvSpPr>
            <p:cNvPr id="9" name="TextBox 8"/>
            <p:cNvSpPr txBox="1"/>
            <p:nvPr/>
          </p:nvSpPr>
          <p:spPr>
            <a:xfrm>
              <a:off x="5538940" y="2142886"/>
              <a:ext cx="1879499" cy="307777"/>
            </a:xfrm>
            <a:prstGeom prst="rect">
              <a:avLst/>
            </a:prstGeom>
            <a:solidFill>
              <a:schemeClr val="tx1"/>
            </a:solid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 </a:t>
              </a:r>
              <a:r>
                <a:rPr lang="en-US" sz="1400" b="1" u="sng" dirty="0">
                  <a:solidFill>
                    <a:schemeClr val="bg1"/>
                  </a:solidFill>
                </a:rPr>
                <a:t> </a:t>
              </a:r>
            </a:p>
          </p:txBody>
        </p:sp>
        <p:sp>
          <p:nvSpPr>
            <p:cNvPr id="13" name="TextBox 12"/>
            <p:cNvSpPr txBox="1"/>
            <p:nvPr/>
          </p:nvSpPr>
          <p:spPr>
            <a:xfrm>
              <a:off x="5538940" y="2167654"/>
              <a:ext cx="1879499" cy="307777"/>
            </a:xfrm>
            <a:prstGeom prst="rect">
              <a:avLst/>
            </a:prstGeom>
            <a:solidFill>
              <a:schemeClr val="tx1"/>
            </a:solidFill>
          </p:spPr>
          <p:txBody>
            <a:bodyPr wrap="square" rtlCol="0">
              <a:spAutoFit/>
            </a:bodyPr>
            <a:lstStyle/>
            <a:p>
              <a:r>
                <a:rPr lang="en-US" sz="1400" b="1" dirty="0">
                  <a:solidFill>
                    <a:schemeClr val="bg1">
                      <a:lumMod val="85000"/>
                      <a:lumOff val="15000"/>
                    </a:schemeClr>
                  </a:solidFill>
                  <a:latin typeface="Arial" panose="020B0604020202020204" pitchFamily="34" charset="0"/>
                  <a:cs typeface="Arial" panose="020B0604020202020204" pitchFamily="34" charset="0"/>
                </a:rPr>
                <a:t>Discount 	  4%</a:t>
              </a:r>
              <a:endParaRPr lang="en-US" sz="1400" b="1" u="sng" dirty="0">
                <a:solidFill>
                  <a:schemeClr val="bg1">
                    <a:lumMod val="85000"/>
                    <a:lumOff val="15000"/>
                  </a:schemeClr>
                </a:solidFill>
              </a:endParaRPr>
            </a:p>
          </p:txBody>
        </p:sp>
        <p:sp>
          <p:nvSpPr>
            <p:cNvPr id="14" name="TextBox 13"/>
            <p:cNvSpPr txBox="1"/>
            <p:nvPr/>
          </p:nvSpPr>
          <p:spPr>
            <a:xfrm>
              <a:off x="5996140" y="2512217"/>
              <a:ext cx="1289564" cy="307777"/>
            </a:xfrm>
            <a:prstGeom prst="rect">
              <a:avLst/>
            </a:prstGeom>
            <a:solidFill>
              <a:schemeClr val="tx1"/>
            </a:solidFill>
          </p:spPr>
          <p:txBody>
            <a:bodyPr wrap="square" rtlCol="0">
              <a:spAutoFit/>
            </a:bodyPr>
            <a:lstStyle/>
            <a:p>
              <a:r>
                <a:rPr lang="en-US" sz="1400" b="1" dirty="0">
                  <a:solidFill>
                    <a:schemeClr val="bg1">
                      <a:lumMod val="85000"/>
                      <a:lumOff val="15000"/>
                    </a:schemeClr>
                  </a:solidFill>
                  <a:latin typeface="Arial" panose="020B0604020202020204" pitchFamily="34" charset="0"/>
                  <a:cs typeface="Arial" panose="020B0604020202020204" pitchFamily="34" charset="0"/>
                </a:rPr>
                <a:t>Info update </a:t>
              </a:r>
              <a:r>
                <a:rPr lang="en-US" sz="1400" b="1" u="sng" dirty="0">
                  <a:solidFill>
                    <a:schemeClr val="bg1">
                      <a:lumMod val="85000"/>
                      <a:lumOff val="15000"/>
                    </a:schemeClr>
                  </a:solidFill>
                </a:rPr>
                <a:t> </a:t>
              </a:r>
            </a:p>
          </p:txBody>
        </p:sp>
        <p:sp>
          <p:nvSpPr>
            <p:cNvPr id="15" name="Rectangle 14"/>
            <p:cNvSpPr/>
            <p:nvPr/>
          </p:nvSpPr>
          <p:spPr>
            <a:xfrm>
              <a:off x="5814766" y="2567662"/>
              <a:ext cx="181374" cy="196885"/>
            </a:xfrm>
            <a:prstGeom prst="rect">
              <a:avLst/>
            </a:prstGeom>
            <a:solidFill>
              <a:schemeClr val="tx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3990359" y="3487645"/>
            <a:ext cx="1997486" cy="1711530"/>
            <a:chOff x="5538940" y="1311889"/>
            <a:chExt cx="1997486" cy="1711530"/>
          </a:xfrm>
        </p:grpSpPr>
        <p:grpSp>
          <p:nvGrpSpPr>
            <p:cNvPr id="18" name="Group 17"/>
            <p:cNvGrpSpPr/>
            <p:nvPr/>
          </p:nvGrpSpPr>
          <p:grpSpPr>
            <a:xfrm>
              <a:off x="5538941" y="1311889"/>
              <a:ext cx="1997485" cy="1711530"/>
              <a:chOff x="4360115" y="1544027"/>
              <a:chExt cx="1176292" cy="1284898"/>
            </a:xfrm>
            <a:solidFill>
              <a:schemeClr val="tx1"/>
            </a:solidFill>
          </p:grpSpPr>
          <p:sp>
            <p:nvSpPr>
              <p:cNvPr id="24" name="Folded Corner 23"/>
              <p:cNvSpPr/>
              <p:nvPr/>
            </p:nvSpPr>
            <p:spPr>
              <a:xfrm>
                <a:off x="4360115" y="1544027"/>
                <a:ext cx="1176292" cy="1284898"/>
              </a:xfrm>
              <a:prstGeom prst="foldedCorne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360115" y="1544027"/>
                <a:ext cx="1176292" cy="392797"/>
              </a:xfrm>
              <a:prstGeom prst="rect">
                <a:avLst/>
              </a:prstGeom>
              <a:grpFill/>
              <a:ln>
                <a:noFill/>
              </a:ln>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Purchase order </a:t>
                </a:r>
              </a:p>
              <a:p>
                <a:r>
                  <a:rPr lang="en-US" sz="1400" b="1" u="sng" dirty="0">
                    <a:solidFill>
                      <a:schemeClr val="bg1"/>
                    </a:solidFill>
                    <a:latin typeface="Arial" panose="020B0604020202020204" pitchFamily="34" charset="0"/>
                    <a:cs typeface="Arial" panose="020B0604020202020204" pitchFamily="34" charset="0"/>
                  </a:rPr>
                  <a:t>No. 4500006398</a:t>
                </a:r>
                <a:r>
                  <a:rPr lang="en-US" sz="1400" b="1" u="sng" dirty="0">
                    <a:solidFill>
                      <a:schemeClr val="bg1"/>
                    </a:solidFill>
                  </a:rPr>
                  <a:t> </a:t>
                </a:r>
              </a:p>
            </p:txBody>
          </p:sp>
        </p:grpSp>
        <p:sp>
          <p:nvSpPr>
            <p:cNvPr id="19" name="TextBox 18"/>
            <p:cNvSpPr txBox="1"/>
            <p:nvPr/>
          </p:nvSpPr>
          <p:spPr>
            <a:xfrm>
              <a:off x="5538940" y="1835109"/>
              <a:ext cx="1879499" cy="307777"/>
            </a:xfrm>
            <a:prstGeom prst="rect">
              <a:avLst/>
            </a:prstGeom>
            <a:solidFill>
              <a:schemeClr val="tx1"/>
            </a:solidFill>
          </p:spPr>
          <p:txBody>
            <a:bodyPr wrap="square" rtlCol="0">
              <a:spAutoFit/>
            </a:bodyPr>
            <a:lstStyle/>
            <a:p>
              <a:r>
                <a:rPr lang="en-US" sz="1400" b="1" dirty="0">
                  <a:solidFill>
                    <a:schemeClr val="bg1">
                      <a:lumMod val="85000"/>
                      <a:lumOff val="15000"/>
                    </a:schemeClr>
                  </a:solidFill>
                  <a:latin typeface="Arial" panose="020B0604020202020204" pitchFamily="34" charset="0"/>
                  <a:cs typeface="Arial" panose="020B0604020202020204" pitchFamily="34" charset="0"/>
                </a:rPr>
                <a:t>1 pc M-10= 500 UNI </a:t>
              </a:r>
              <a:r>
                <a:rPr lang="en-US" sz="1400" b="1" u="sng" dirty="0">
                  <a:solidFill>
                    <a:schemeClr val="bg1">
                      <a:lumMod val="85000"/>
                      <a:lumOff val="15000"/>
                    </a:schemeClr>
                  </a:solidFill>
                </a:rPr>
                <a:t> </a:t>
              </a:r>
            </a:p>
          </p:txBody>
        </p:sp>
        <p:sp>
          <p:nvSpPr>
            <p:cNvPr id="20" name="TextBox 19"/>
            <p:cNvSpPr txBox="1"/>
            <p:nvPr/>
          </p:nvSpPr>
          <p:spPr>
            <a:xfrm>
              <a:off x="5538940" y="2142886"/>
              <a:ext cx="1879499" cy="307777"/>
            </a:xfrm>
            <a:prstGeom prst="rect">
              <a:avLst/>
            </a:prstGeom>
            <a:solidFill>
              <a:schemeClr val="tx1"/>
            </a:solid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 </a:t>
              </a:r>
              <a:r>
                <a:rPr lang="en-US" sz="1400" b="1" u="sng" dirty="0">
                  <a:solidFill>
                    <a:schemeClr val="bg1"/>
                  </a:solidFill>
                </a:rPr>
                <a:t> </a:t>
              </a:r>
            </a:p>
          </p:txBody>
        </p:sp>
        <p:sp>
          <p:nvSpPr>
            <p:cNvPr id="22" name="TextBox 21"/>
            <p:cNvSpPr txBox="1"/>
            <p:nvPr/>
          </p:nvSpPr>
          <p:spPr>
            <a:xfrm>
              <a:off x="5996140" y="2512217"/>
              <a:ext cx="1289564" cy="307777"/>
            </a:xfrm>
            <a:prstGeom prst="rect">
              <a:avLst/>
            </a:prstGeom>
            <a:solidFill>
              <a:schemeClr val="tx1"/>
            </a:solid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Info update </a:t>
              </a:r>
              <a:r>
                <a:rPr lang="en-US" sz="1400" b="1" u="sng" dirty="0">
                  <a:solidFill>
                    <a:schemeClr val="bg1"/>
                  </a:solidFill>
                </a:rPr>
                <a:t> </a:t>
              </a:r>
            </a:p>
          </p:txBody>
        </p:sp>
        <p:sp>
          <p:nvSpPr>
            <p:cNvPr id="23" name="Rectangle 22"/>
            <p:cNvSpPr/>
            <p:nvPr/>
          </p:nvSpPr>
          <p:spPr>
            <a:xfrm>
              <a:off x="5814766" y="2567662"/>
              <a:ext cx="181374" cy="196885"/>
            </a:xfrm>
            <a:prstGeom prst="rect">
              <a:avLst/>
            </a:prstGeom>
            <a:solidFill>
              <a:schemeClr val="tx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8" name="Curved Connector 27"/>
          <p:cNvCxnSpPr/>
          <p:nvPr/>
        </p:nvCxnSpPr>
        <p:spPr>
          <a:xfrm>
            <a:off x="6268065" y="1776115"/>
            <a:ext cx="2521974" cy="732553"/>
          </a:xfrm>
          <a:prstGeom prst="curvedConnector3">
            <a:avLst/>
          </a:prstGeom>
          <a:ln w="1270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28"/>
          <p:cNvCxnSpPr/>
          <p:nvPr/>
        </p:nvCxnSpPr>
        <p:spPr>
          <a:xfrm flipV="1">
            <a:off x="6109681" y="3505869"/>
            <a:ext cx="2605548" cy="621664"/>
          </a:xfrm>
          <a:prstGeom prst="curvedConnector3">
            <a:avLst/>
          </a:prstGeom>
          <a:ln w="1270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8936455" y="1419849"/>
            <a:ext cx="2361063" cy="3865901"/>
            <a:chOff x="8352430" y="1349303"/>
            <a:chExt cx="2361063" cy="3865901"/>
          </a:xfrm>
        </p:grpSpPr>
        <p:cxnSp>
          <p:nvCxnSpPr>
            <p:cNvPr id="32" name="Straight Connector 31"/>
            <p:cNvCxnSpPr/>
            <p:nvPr/>
          </p:nvCxnSpPr>
          <p:spPr>
            <a:xfrm>
              <a:off x="8461612" y="3413700"/>
              <a:ext cx="2006221" cy="0"/>
            </a:xfrm>
            <a:prstGeom prst="line">
              <a:avLst/>
            </a:prstGeom>
            <a:ln w="47625">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8352430" y="1349303"/>
              <a:ext cx="2361062" cy="3865901"/>
              <a:chOff x="8352430" y="1349303"/>
              <a:chExt cx="2361062" cy="3865901"/>
            </a:xfrm>
          </p:grpSpPr>
          <p:sp>
            <p:nvSpPr>
              <p:cNvPr id="42" name="Rectangle 41"/>
              <p:cNvSpPr/>
              <p:nvPr/>
            </p:nvSpPr>
            <p:spPr>
              <a:xfrm>
                <a:off x="8352430" y="1612195"/>
                <a:ext cx="2361062" cy="3603009"/>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570794" y="1378424"/>
                <a:ext cx="1897039" cy="51141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p:cNvSpPr txBox="1"/>
              <p:nvPr/>
            </p:nvSpPr>
            <p:spPr>
              <a:xfrm>
                <a:off x="8880951" y="1349303"/>
                <a:ext cx="1501254" cy="584775"/>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Info record</a:t>
                </a:r>
              </a:p>
              <a:p>
                <a:r>
                  <a:rPr lang="en-US" sz="1600" b="1" dirty="0">
                    <a:solidFill>
                      <a:schemeClr val="bg1"/>
                    </a:solidFill>
                    <a:latin typeface="Arial" panose="020B0604020202020204" pitchFamily="34" charset="0"/>
                    <a:cs typeface="Arial" panose="020B0604020202020204" pitchFamily="34" charset="0"/>
                  </a:rPr>
                  <a:t>5300000816</a:t>
                </a:r>
              </a:p>
            </p:txBody>
          </p:sp>
          <p:cxnSp>
            <p:nvCxnSpPr>
              <p:cNvPr id="45" name="Straight Connector 44"/>
              <p:cNvCxnSpPr/>
              <p:nvPr/>
            </p:nvCxnSpPr>
            <p:spPr>
              <a:xfrm>
                <a:off x="8570794" y="3259392"/>
                <a:ext cx="1882951" cy="0"/>
              </a:xfrm>
              <a:prstGeom prst="lin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8516202" y="1993429"/>
              <a:ext cx="195163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Vendor:	      1234</a:t>
              </a:r>
            </a:p>
          </p:txBody>
        </p:sp>
        <p:sp>
          <p:nvSpPr>
            <p:cNvPr id="35" name="TextBox 34"/>
            <p:cNvSpPr txBox="1"/>
            <p:nvPr/>
          </p:nvSpPr>
          <p:spPr>
            <a:xfrm>
              <a:off x="8516202" y="2305066"/>
              <a:ext cx="195163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Material:	      M-10</a:t>
              </a:r>
            </a:p>
          </p:txBody>
        </p:sp>
        <p:sp>
          <p:nvSpPr>
            <p:cNvPr id="36" name="TextBox 35"/>
            <p:cNvSpPr txBox="1"/>
            <p:nvPr/>
          </p:nvSpPr>
          <p:spPr>
            <a:xfrm>
              <a:off x="8516202" y="2702971"/>
              <a:ext cx="1951631" cy="338554"/>
            </a:xfrm>
            <a:prstGeom prst="rect">
              <a:avLst/>
            </a:prstGeom>
            <a:noFill/>
          </p:spPr>
          <p:txBody>
            <a:bodyPr wrap="square" rtlCol="0">
              <a:spAutoFit/>
            </a:bodyPr>
            <a:lstStyle/>
            <a:p>
              <a:r>
                <a:rPr lang="en-US" sz="1600" b="1" dirty="0" err="1">
                  <a:solidFill>
                    <a:schemeClr val="bg1"/>
                  </a:solidFill>
                  <a:latin typeface="Arial" panose="020B0604020202020204" pitchFamily="34" charset="0"/>
                  <a:cs typeface="Arial" panose="020B0604020202020204" pitchFamily="34" charset="0"/>
                </a:rPr>
                <a:t>Purch</a:t>
              </a:r>
              <a:r>
                <a:rPr lang="en-US" sz="1600" b="1" dirty="0">
                  <a:solidFill>
                    <a:schemeClr val="bg1"/>
                  </a:solidFill>
                  <a:latin typeface="Arial" panose="020B0604020202020204" pitchFamily="34" charset="0"/>
                  <a:cs typeface="Arial" panose="020B0604020202020204" pitchFamily="34" charset="0"/>
                </a:rPr>
                <a:t>. Org:   1000</a:t>
              </a:r>
            </a:p>
          </p:txBody>
        </p:sp>
        <p:sp>
          <p:nvSpPr>
            <p:cNvPr id="37" name="TextBox 36"/>
            <p:cNvSpPr txBox="1"/>
            <p:nvPr/>
          </p:nvSpPr>
          <p:spPr>
            <a:xfrm>
              <a:off x="8459959" y="3352800"/>
              <a:ext cx="1584242" cy="338554"/>
            </a:xfrm>
            <a:prstGeom prst="rect">
              <a:avLst/>
            </a:prstGeom>
            <a:noFill/>
          </p:spPr>
          <p:txBody>
            <a:bodyPr wrap="square" rtlCol="0">
              <a:spAutoFit/>
            </a:bodyPr>
            <a:lstStyle/>
            <a:p>
              <a:r>
                <a:rPr lang="en-US" sz="1600" b="1" u="sng" dirty="0">
                  <a:solidFill>
                    <a:schemeClr val="bg1"/>
                  </a:solidFill>
                  <a:latin typeface="Arial" panose="020B0604020202020204" pitchFamily="34" charset="0"/>
                  <a:cs typeface="Arial" panose="020B0604020202020204" pitchFamily="34" charset="0"/>
                </a:rPr>
                <a:t>Conditions </a:t>
              </a:r>
            </a:p>
          </p:txBody>
        </p:sp>
        <p:sp>
          <p:nvSpPr>
            <p:cNvPr id="38" name="TextBox 37"/>
            <p:cNvSpPr txBox="1"/>
            <p:nvPr/>
          </p:nvSpPr>
          <p:spPr>
            <a:xfrm>
              <a:off x="8352431" y="3691354"/>
              <a:ext cx="2361062" cy="307777"/>
            </a:xfrm>
            <a:prstGeom prst="rect">
              <a:avLst/>
            </a:prstGeom>
            <a:noFill/>
          </p:spPr>
          <p:txBody>
            <a:bodyPr wrap="square" rtlCol="0">
              <a:spAutoFit/>
            </a:bodyPr>
            <a:lstStyle/>
            <a:p>
              <a:r>
                <a:rPr lang="en-US" sz="1400" b="1" dirty="0" err="1">
                  <a:solidFill>
                    <a:schemeClr val="bg1"/>
                  </a:solidFill>
                  <a:latin typeface="Arial" panose="020B0604020202020204" pitchFamily="34" charset="0"/>
                  <a:cs typeface="Arial" panose="020B0604020202020204" pitchFamily="34" charset="0"/>
                </a:rPr>
                <a:t>Priice</a:t>
              </a:r>
              <a:r>
                <a:rPr lang="en-US" sz="1400" b="1" dirty="0">
                  <a:solidFill>
                    <a:schemeClr val="bg1"/>
                  </a:solidFill>
                  <a:latin typeface="Arial" panose="020B0604020202020204" pitchFamily="34" charset="0"/>
                  <a:cs typeface="Arial" panose="020B0604020202020204" pitchFamily="34" charset="0"/>
                </a:rPr>
                <a:t>/</a:t>
              </a:r>
              <a:r>
                <a:rPr lang="en-US" sz="1400" b="1" dirty="0" err="1">
                  <a:solidFill>
                    <a:schemeClr val="bg1"/>
                  </a:solidFill>
                  <a:latin typeface="Arial" panose="020B0604020202020204" pitchFamily="34" charset="0"/>
                  <a:cs typeface="Arial" panose="020B0604020202020204" pitchFamily="34" charset="0"/>
                </a:rPr>
                <a:t>UoM</a:t>
              </a:r>
              <a:r>
                <a:rPr lang="en-US" sz="1400" b="1" dirty="0">
                  <a:solidFill>
                    <a:schemeClr val="bg1"/>
                  </a:solidFill>
                  <a:latin typeface="Arial" panose="020B0604020202020204" pitchFamily="34" charset="0"/>
                  <a:cs typeface="Arial" panose="020B0604020202020204" pitchFamily="34" charset="0"/>
                </a:rPr>
                <a:t>:    UNI 500/pc</a:t>
              </a:r>
            </a:p>
          </p:txBody>
        </p:sp>
        <p:sp>
          <p:nvSpPr>
            <p:cNvPr id="40" name="TextBox 39"/>
            <p:cNvSpPr txBox="1"/>
            <p:nvPr/>
          </p:nvSpPr>
          <p:spPr>
            <a:xfrm>
              <a:off x="8400030" y="4063529"/>
              <a:ext cx="2129383"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Discount:         4%</a:t>
              </a:r>
            </a:p>
          </p:txBody>
        </p:sp>
        <p:sp>
          <p:nvSpPr>
            <p:cNvPr id="41" name="TextBox 40"/>
            <p:cNvSpPr txBox="1"/>
            <p:nvPr/>
          </p:nvSpPr>
          <p:spPr>
            <a:xfrm>
              <a:off x="8435195" y="4668884"/>
              <a:ext cx="2129383" cy="523220"/>
            </a:xfrm>
            <a:prstGeom prst="rect">
              <a:avLst/>
            </a:prstGeom>
            <a:noFill/>
          </p:spPr>
          <p:txBody>
            <a:bodyPr wrap="square" rtlCol="0">
              <a:spAutoFit/>
            </a:bodyPr>
            <a:lstStyle/>
            <a:p>
              <a:r>
                <a:rPr lang="en-US" sz="1400" b="1" u="sng" dirty="0">
                  <a:solidFill>
                    <a:schemeClr val="bg1">
                      <a:lumMod val="75000"/>
                      <a:lumOff val="25000"/>
                    </a:schemeClr>
                  </a:solidFill>
                  <a:latin typeface="Arial" panose="020B0604020202020204" pitchFamily="34" charset="0"/>
                  <a:cs typeface="Arial" panose="020B0604020202020204" pitchFamily="34" charset="0"/>
                </a:rPr>
                <a:t>Last purchase order</a:t>
              </a:r>
            </a:p>
            <a:p>
              <a:r>
                <a:rPr lang="en-US" sz="1400" b="1" dirty="0">
                  <a:solidFill>
                    <a:schemeClr val="bg1">
                      <a:lumMod val="75000"/>
                      <a:lumOff val="25000"/>
                    </a:schemeClr>
                  </a:solidFill>
                  <a:latin typeface="Arial" panose="020B0604020202020204" pitchFamily="34" charset="0"/>
                  <a:cs typeface="Arial" panose="020B0604020202020204" pitchFamily="34" charset="0"/>
                </a:rPr>
                <a:t>4500006398</a:t>
              </a:r>
            </a:p>
          </p:txBody>
        </p:sp>
      </p:grpSp>
    </p:spTree>
    <p:extLst>
      <p:ext uri="{BB962C8B-B14F-4D97-AF65-F5344CB8AC3E}">
        <p14:creationId xmlns:p14="http://schemas.microsoft.com/office/powerpoint/2010/main" val="176719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Default Pricing in Purchase Orders</a:t>
            </a:r>
          </a:p>
        </p:txBody>
      </p:sp>
      <p:sp>
        <p:nvSpPr>
          <p:cNvPr id="6" name="Rectangle 5"/>
          <p:cNvSpPr/>
          <p:nvPr/>
        </p:nvSpPr>
        <p:spPr>
          <a:xfrm>
            <a:off x="3592265" y="2669111"/>
            <a:ext cx="1484680" cy="1468129"/>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600" b="1" u="sng" dirty="0">
                <a:solidFill>
                  <a:schemeClr val="bg1"/>
                </a:solidFill>
                <a:latin typeface="Arial" panose="020B0604020202020204" pitchFamily="34" charset="0"/>
                <a:cs typeface="Arial" panose="020B0604020202020204" pitchFamily="34" charset="0"/>
              </a:rPr>
              <a:t>Material</a:t>
            </a:r>
          </a:p>
          <a:p>
            <a:pPr algn="ctr"/>
            <a:endParaRPr lang="en-US" sz="1600" b="1" u="sng" dirty="0">
              <a:solidFill>
                <a:schemeClr val="bg1"/>
              </a:solidFill>
              <a:latin typeface="Arial" panose="020B0604020202020204" pitchFamily="34" charset="0"/>
              <a:cs typeface="Arial" panose="020B0604020202020204" pitchFamily="34" charset="0"/>
            </a:endParaRPr>
          </a:p>
          <a:p>
            <a:pPr algn="ctr"/>
            <a:r>
              <a:rPr lang="en-US" sz="1600" b="1" dirty="0">
                <a:solidFill>
                  <a:schemeClr val="bg1"/>
                </a:solidFill>
                <a:latin typeface="Arial" panose="020B0604020202020204" pitchFamily="34" charset="0"/>
                <a:cs typeface="Arial" panose="020B0604020202020204" pitchFamily="34" charset="0"/>
              </a:rPr>
              <a:t>Purchasing data</a:t>
            </a:r>
          </a:p>
        </p:txBody>
      </p:sp>
      <p:grpSp>
        <p:nvGrpSpPr>
          <p:cNvPr id="18" name="Group 17"/>
          <p:cNvGrpSpPr/>
          <p:nvPr/>
        </p:nvGrpSpPr>
        <p:grpSpPr>
          <a:xfrm>
            <a:off x="5186955" y="780738"/>
            <a:ext cx="6490321" cy="5144124"/>
            <a:chOff x="5157926" y="226162"/>
            <a:chExt cx="6490321" cy="5144124"/>
          </a:xfrm>
        </p:grpSpPr>
        <p:sp>
          <p:nvSpPr>
            <p:cNvPr id="16" name="Rectangle 15"/>
            <p:cNvSpPr/>
            <p:nvPr/>
          </p:nvSpPr>
          <p:spPr>
            <a:xfrm>
              <a:off x="5597962" y="226162"/>
              <a:ext cx="5186152" cy="5144124"/>
            </a:xfrm>
            <a:prstGeom prst="rect">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682876" y="526473"/>
              <a:ext cx="2044995" cy="2031325"/>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Info Record</a:t>
              </a:r>
            </a:p>
            <a:p>
              <a:endParaRPr lang="en-US" sz="1400" b="1" u="sng"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Vendor 		123</a:t>
              </a:r>
            </a:p>
            <a:p>
              <a:r>
                <a:rPr lang="en-US" sz="1400" b="1" dirty="0">
                  <a:solidFill>
                    <a:schemeClr val="bg1"/>
                  </a:solidFill>
                  <a:latin typeface="Arial" panose="020B0604020202020204" pitchFamily="34" charset="0"/>
                  <a:cs typeface="Arial" panose="020B0604020202020204" pitchFamily="34" charset="0"/>
                </a:rPr>
                <a:t>Material		ABC</a:t>
              </a:r>
            </a:p>
            <a:p>
              <a:r>
                <a:rPr lang="en-US" sz="1400" b="1" dirty="0">
                  <a:solidFill>
                    <a:schemeClr val="bg1"/>
                  </a:solidFill>
                  <a:latin typeface="Arial" panose="020B0604020202020204" pitchFamily="34" charset="0"/>
                  <a:cs typeface="Arial" panose="020B0604020202020204" pitchFamily="34" charset="0"/>
                </a:rPr>
                <a:t>Purchase org.	1000</a:t>
              </a:r>
            </a:p>
            <a:p>
              <a:r>
                <a:rPr lang="en-US" sz="1400" b="1" dirty="0">
                  <a:solidFill>
                    <a:schemeClr val="bg1"/>
                  </a:solidFill>
                  <a:latin typeface="Arial" panose="020B0604020202020204" pitchFamily="34" charset="0"/>
                  <a:cs typeface="Arial" panose="020B0604020202020204" pitchFamily="34" charset="0"/>
                </a:rPr>
                <a:t>-------------------------------</a:t>
              </a:r>
            </a:p>
            <a:p>
              <a:r>
                <a:rPr lang="en-US" sz="1400" b="1" dirty="0">
                  <a:solidFill>
                    <a:schemeClr val="bg1"/>
                  </a:solidFill>
                  <a:latin typeface="Arial" panose="020B0604020202020204" pitchFamily="34" charset="0"/>
                  <a:cs typeface="Arial" panose="020B0604020202020204" pitchFamily="34" charset="0"/>
                </a:rPr>
                <a:t>Price 		10.00</a:t>
              </a:r>
            </a:p>
            <a:p>
              <a:r>
                <a:rPr lang="en-US" sz="1400" b="1" dirty="0">
                  <a:solidFill>
                    <a:schemeClr val="bg1"/>
                  </a:solidFill>
                  <a:latin typeface="Arial" panose="020B0604020202020204" pitchFamily="34" charset="0"/>
                  <a:cs typeface="Arial" panose="020B0604020202020204" pitchFamily="34" charset="0"/>
                </a:rPr>
                <a:t>PO text	</a:t>
              </a:r>
            </a:p>
            <a:p>
              <a:r>
                <a:rPr lang="en-US" sz="1400" b="1" dirty="0">
                  <a:solidFill>
                    <a:schemeClr val="bg1"/>
                  </a:solidFill>
                  <a:latin typeface="Arial" panose="020B0604020202020204" pitchFamily="34" charset="0"/>
                  <a:cs typeface="Arial" panose="020B0604020202020204" pitchFamily="34" charset="0"/>
                </a:rPr>
                <a:t>……</a:t>
              </a:r>
            </a:p>
          </p:txBody>
        </p:sp>
        <p:sp>
          <p:nvSpPr>
            <p:cNvPr id="9" name="TextBox 8"/>
            <p:cNvSpPr txBox="1"/>
            <p:nvPr/>
          </p:nvSpPr>
          <p:spPr>
            <a:xfrm>
              <a:off x="5682875" y="2847175"/>
              <a:ext cx="2044995" cy="2246769"/>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Info Record</a:t>
              </a:r>
            </a:p>
            <a:p>
              <a:endParaRPr lang="en-US" sz="1400" b="1" u="sng"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Vendor 		123</a:t>
              </a:r>
            </a:p>
            <a:p>
              <a:r>
                <a:rPr lang="en-US" sz="1400" b="1" dirty="0">
                  <a:solidFill>
                    <a:schemeClr val="bg1"/>
                  </a:solidFill>
                  <a:latin typeface="Arial" panose="020B0604020202020204" pitchFamily="34" charset="0"/>
                  <a:cs typeface="Arial" panose="020B0604020202020204" pitchFamily="34" charset="0"/>
                </a:rPr>
                <a:t>Material		ABC</a:t>
              </a:r>
            </a:p>
            <a:p>
              <a:r>
                <a:rPr lang="en-US" sz="1400" b="1" dirty="0">
                  <a:solidFill>
                    <a:schemeClr val="bg1"/>
                  </a:solidFill>
                  <a:latin typeface="Arial" panose="020B0604020202020204" pitchFamily="34" charset="0"/>
                  <a:cs typeface="Arial" panose="020B0604020202020204" pitchFamily="34" charset="0"/>
                </a:rPr>
                <a:t>Purchase org.	1000</a:t>
              </a:r>
            </a:p>
            <a:p>
              <a:r>
                <a:rPr lang="en-US" sz="1400" b="1" dirty="0">
                  <a:solidFill>
                    <a:schemeClr val="bg1"/>
                  </a:solidFill>
                  <a:latin typeface="Arial" panose="020B0604020202020204" pitchFamily="34" charset="0"/>
                  <a:cs typeface="Arial" panose="020B0604020202020204" pitchFamily="34" charset="0"/>
                </a:rPr>
                <a:t>Plant 		1000</a:t>
              </a:r>
            </a:p>
            <a:p>
              <a:r>
                <a:rPr lang="en-US" sz="1400" b="1" dirty="0">
                  <a:solidFill>
                    <a:schemeClr val="bg1"/>
                  </a:solidFill>
                  <a:latin typeface="Arial" panose="020B0604020202020204" pitchFamily="34" charset="0"/>
                  <a:cs typeface="Arial" panose="020B0604020202020204" pitchFamily="34" charset="0"/>
                </a:rPr>
                <a:t>-------------------------------</a:t>
              </a:r>
            </a:p>
            <a:p>
              <a:r>
                <a:rPr lang="en-US" sz="1400" b="1" dirty="0">
                  <a:solidFill>
                    <a:schemeClr val="bg1"/>
                  </a:solidFill>
                  <a:latin typeface="Arial" panose="020B0604020202020204" pitchFamily="34" charset="0"/>
                  <a:cs typeface="Arial" panose="020B0604020202020204" pitchFamily="34" charset="0"/>
                </a:rPr>
                <a:t>Price 		9.00</a:t>
              </a:r>
            </a:p>
            <a:p>
              <a:r>
                <a:rPr lang="en-US" sz="1400" b="1" dirty="0">
                  <a:solidFill>
                    <a:schemeClr val="bg1"/>
                  </a:solidFill>
                  <a:latin typeface="Arial" panose="020B0604020202020204" pitchFamily="34" charset="0"/>
                  <a:cs typeface="Arial" panose="020B0604020202020204" pitchFamily="34" charset="0"/>
                </a:rPr>
                <a:t>PO text	</a:t>
              </a:r>
            </a:p>
            <a:p>
              <a:r>
                <a:rPr lang="en-US" sz="1400" b="1" dirty="0">
                  <a:solidFill>
                    <a:schemeClr val="bg1"/>
                  </a:solidFill>
                  <a:latin typeface="Arial" panose="020B0604020202020204" pitchFamily="34" charset="0"/>
                  <a:cs typeface="Arial" panose="020B0604020202020204" pitchFamily="34" charset="0"/>
                </a:rPr>
                <a:t>……</a:t>
              </a:r>
            </a:p>
          </p:txBody>
        </p:sp>
        <p:sp>
          <p:nvSpPr>
            <p:cNvPr id="10" name="TextBox 9"/>
            <p:cNvSpPr txBox="1"/>
            <p:nvPr/>
          </p:nvSpPr>
          <p:spPr>
            <a:xfrm>
              <a:off x="8592004" y="526473"/>
              <a:ext cx="2044995" cy="2246769"/>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Purchase Order</a:t>
              </a:r>
            </a:p>
            <a:p>
              <a:endParaRPr lang="en-US" sz="1400" b="1" u="sng"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Vendor 		123</a:t>
              </a:r>
            </a:p>
            <a:p>
              <a:r>
                <a:rPr lang="en-US" sz="1400" b="1" dirty="0">
                  <a:solidFill>
                    <a:schemeClr val="bg1"/>
                  </a:solidFill>
                  <a:latin typeface="Arial" panose="020B0604020202020204" pitchFamily="34" charset="0"/>
                  <a:cs typeface="Arial" panose="020B0604020202020204" pitchFamily="34" charset="0"/>
                </a:rPr>
                <a:t>Material		ABC</a:t>
              </a:r>
            </a:p>
            <a:p>
              <a:r>
                <a:rPr lang="en-US" sz="1400" b="1" dirty="0">
                  <a:solidFill>
                    <a:schemeClr val="bg1"/>
                  </a:solidFill>
                  <a:latin typeface="Arial" panose="020B0604020202020204" pitchFamily="34" charset="0"/>
                  <a:cs typeface="Arial" panose="020B0604020202020204" pitchFamily="34" charset="0"/>
                </a:rPr>
                <a:t>Purchase org.	1000</a:t>
              </a:r>
            </a:p>
            <a:p>
              <a:r>
                <a:rPr lang="en-US" sz="1400" b="1" dirty="0">
                  <a:solidFill>
                    <a:schemeClr val="bg1"/>
                  </a:solidFill>
                  <a:latin typeface="Arial" panose="020B0604020202020204" pitchFamily="34" charset="0"/>
                  <a:cs typeface="Arial" panose="020B0604020202020204" pitchFamily="34" charset="0"/>
                </a:rPr>
                <a:t>Plant			XXX</a:t>
              </a:r>
            </a:p>
            <a:p>
              <a:r>
                <a:rPr lang="en-US" sz="1400" b="1" dirty="0">
                  <a:solidFill>
                    <a:schemeClr val="bg1"/>
                  </a:solidFill>
                  <a:latin typeface="Arial" panose="020B0604020202020204" pitchFamily="34" charset="0"/>
                  <a:cs typeface="Arial" panose="020B0604020202020204" pitchFamily="34" charset="0"/>
                </a:rPr>
                <a:t>-------------------------------</a:t>
              </a:r>
            </a:p>
            <a:p>
              <a:r>
                <a:rPr lang="en-US" sz="1400" b="1" dirty="0">
                  <a:solidFill>
                    <a:schemeClr val="bg1"/>
                  </a:solidFill>
                  <a:latin typeface="Arial" panose="020B0604020202020204" pitchFamily="34" charset="0"/>
                  <a:cs typeface="Arial" panose="020B0604020202020204" pitchFamily="34" charset="0"/>
                </a:rPr>
                <a:t>Price 		10.00</a:t>
              </a:r>
            </a:p>
            <a:p>
              <a:r>
                <a:rPr lang="en-US" sz="1400" b="1" dirty="0">
                  <a:solidFill>
                    <a:schemeClr val="bg1"/>
                  </a:solidFill>
                  <a:latin typeface="Arial" panose="020B0604020202020204" pitchFamily="34" charset="0"/>
                  <a:cs typeface="Arial" panose="020B0604020202020204" pitchFamily="34" charset="0"/>
                </a:rPr>
                <a:t>PO text	</a:t>
              </a:r>
            </a:p>
            <a:p>
              <a:r>
                <a:rPr lang="en-US" sz="1400" b="1" dirty="0">
                  <a:solidFill>
                    <a:schemeClr val="bg1"/>
                  </a:solidFill>
                  <a:latin typeface="Arial" panose="020B0604020202020204" pitchFamily="34" charset="0"/>
                  <a:cs typeface="Arial" panose="020B0604020202020204" pitchFamily="34" charset="0"/>
                </a:rPr>
                <a:t>……</a:t>
              </a:r>
            </a:p>
          </p:txBody>
        </p:sp>
        <p:sp>
          <p:nvSpPr>
            <p:cNvPr id="11" name="TextBox 10"/>
            <p:cNvSpPr txBox="1"/>
            <p:nvPr/>
          </p:nvSpPr>
          <p:spPr>
            <a:xfrm>
              <a:off x="8592004" y="2954896"/>
              <a:ext cx="2044995" cy="2031325"/>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Purchase Order</a:t>
              </a:r>
            </a:p>
            <a:p>
              <a:endParaRPr lang="en-US" sz="1400" b="1" u="sng"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Vendor 		123</a:t>
              </a:r>
            </a:p>
            <a:p>
              <a:r>
                <a:rPr lang="en-US" sz="1400" b="1" dirty="0">
                  <a:solidFill>
                    <a:schemeClr val="bg1"/>
                  </a:solidFill>
                  <a:latin typeface="Arial" panose="020B0604020202020204" pitchFamily="34" charset="0"/>
                  <a:cs typeface="Arial" panose="020B0604020202020204" pitchFamily="34" charset="0"/>
                </a:rPr>
                <a:t>Material		ABC</a:t>
              </a:r>
            </a:p>
            <a:p>
              <a:r>
                <a:rPr lang="en-US" sz="1400" b="1" dirty="0">
                  <a:solidFill>
                    <a:schemeClr val="bg1"/>
                  </a:solidFill>
                  <a:latin typeface="Arial" panose="020B0604020202020204" pitchFamily="34" charset="0"/>
                  <a:cs typeface="Arial" panose="020B0604020202020204" pitchFamily="34" charset="0"/>
                </a:rPr>
                <a:t>Purchase org.	1000</a:t>
              </a:r>
            </a:p>
            <a:p>
              <a:r>
                <a:rPr lang="en-US" sz="1400" b="1" dirty="0">
                  <a:solidFill>
                    <a:schemeClr val="bg1"/>
                  </a:solidFill>
                  <a:latin typeface="Arial" panose="020B0604020202020204" pitchFamily="34" charset="0"/>
                  <a:cs typeface="Arial" panose="020B0604020202020204" pitchFamily="34" charset="0"/>
                </a:rPr>
                <a:t>Plant			1000</a:t>
              </a:r>
            </a:p>
            <a:p>
              <a:r>
                <a:rPr lang="en-US" sz="1400" b="1" dirty="0">
                  <a:solidFill>
                    <a:schemeClr val="bg1"/>
                  </a:solidFill>
                  <a:latin typeface="Arial" panose="020B0604020202020204" pitchFamily="34" charset="0"/>
                  <a:cs typeface="Arial" panose="020B0604020202020204" pitchFamily="34" charset="0"/>
                </a:rPr>
                <a:t>-------------------------------</a:t>
              </a:r>
            </a:p>
            <a:p>
              <a:r>
                <a:rPr lang="en-US" sz="1400" b="1" dirty="0">
                  <a:solidFill>
                    <a:schemeClr val="bg1"/>
                  </a:solidFill>
                  <a:latin typeface="Arial" panose="020B0604020202020204" pitchFamily="34" charset="0"/>
                  <a:cs typeface="Arial" panose="020B0604020202020204" pitchFamily="34" charset="0"/>
                </a:rPr>
                <a:t>Price 		9.00</a:t>
              </a:r>
            </a:p>
            <a:p>
              <a:endParaRPr lang="en-US" sz="1400" b="1" dirty="0">
                <a:solidFill>
                  <a:schemeClr val="bg1"/>
                </a:solidFill>
                <a:latin typeface="Arial" panose="020B0604020202020204" pitchFamily="34" charset="0"/>
                <a:cs typeface="Arial" panose="020B0604020202020204" pitchFamily="34" charset="0"/>
              </a:endParaRPr>
            </a:p>
          </p:txBody>
        </p:sp>
        <p:sp>
          <p:nvSpPr>
            <p:cNvPr id="12" name="Folded Corner 11"/>
            <p:cNvSpPr/>
            <p:nvPr/>
          </p:nvSpPr>
          <p:spPr>
            <a:xfrm>
              <a:off x="10527673" y="378562"/>
              <a:ext cx="1120574" cy="1166631"/>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b="1" u="sng" dirty="0">
                  <a:solidFill>
                    <a:schemeClr val="bg1"/>
                  </a:solidFill>
                  <a:latin typeface="Arial" panose="020B0604020202020204" pitchFamily="34" charset="0"/>
                  <a:cs typeface="Arial" panose="020B0604020202020204" pitchFamily="34" charset="0"/>
                </a:rPr>
                <a:t>Purchase Order </a:t>
              </a:r>
            </a:p>
            <a:p>
              <a:r>
                <a:rPr lang="en-US" sz="1400" b="1" u="sng" dirty="0">
                  <a:solidFill>
                    <a:schemeClr val="bg1"/>
                  </a:solidFill>
                  <a:latin typeface="Arial" panose="020B0604020202020204" pitchFamily="34" charset="0"/>
                  <a:cs typeface="Arial" panose="020B0604020202020204" pitchFamily="34" charset="0"/>
                </a:rPr>
                <a:t>_____________________</a:t>
              </a:r>
              <a:endParaRPr lang="en-US" sz="1400" b="1" dirty="0">
                <a:solidFill>
                  <a:schemeClr val="bg1"/>
                </a:solidFill>
                <a:latin typeface="Arial" panose="020B0604020202020204" pitchFamily="34" charset="0"/>
                <a:cs typeface="Arial" panose="020B0604020202020204" pitchFamily="34" charset="0"/>
              </a:endParaRPr>
            </a:p>
          </p:txBody>
        </p:sp>
        <p:sp>
          <p:nvSpPr>
            <p:cNvPr id="15" name="Isosceles Triangle 14"/>
            <p:cNvSpPr/>
            <p:nvPr/>
          </p:nvSpPr>
          <p:spPr>
            <a:xfrm rot="16200000">
              <a:off x="3150001" y="2734877"/>
              <a:ext cx="4455885" cy="440036"/>
            </a:xfrm>
            <a:prstGeom prst="triangle">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299496" y="2114535"/>
              <a:ext cx="1184431" cy="954107"/>
            </a:xfrm>
            <a:prstGeom prst="rect">
              <a:avLst/>
            </a:prstGeom>
            <a:solidFill>
              <a:schemeClr val="tx2">
                <a:lumMod val="60000"/>
                <a:lumOff val="40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PC		</a:t>
              </a:r>
            </a:p>
            <a:p>
              <a:r>
                <a:rPr lang="en-US" sz="1400" b="1" dirty="0">
                  <a:solidFill>
                    <a:schemeClr val="bg1"/>
                  </a:solidFill>
                  <a:latin typeface="Arial" panose="020B0604020202020204" pitchFamily="34" charset="0"/>
                  <a:cs typeface="Arial" panose="020B0604020202020204" pitchFamily="34" charset="0"/>
                </a:rPr>
                <a:t>	       %</a:t>
              </a:r>
            </a:p>
            <a:p>
              <a:r>
                <a:rPr lang="en-US" sz="1400" b="1" dirty="0">
                  <a:solidFill>
                    <a:schemeClr val="bg1"/>
                  </a:solidFill>
                  <a:latin typeface="Arial" panose="020B0604020202020204" pitchFamily="34" charset="0"/>
                  <a:cs typeface="Arial" panose="020B0604020202020204" pitchFamily="34" charset="0"/>
                </a:rPr>
                <a:t>Condition</a:t>
              </a:r>
            </a:p>
            <a:p>
              <a:pPr algn="ctr"/>
              <a:r>
                <a:rPr lang="en-US" sz="1400" b="1" dirty="0">
                  <a:solidFill>
                    <a:schemeClr val="bg1"/>
                  </a:solidFill>
                  <a:latin typeface="Arial" panose="020B0604020202020204" pitchFamily="34" charset="0"/>
                  <a:cs typeface="Arial" panose="020B0604020202020204" pitchFamily="34" charset="0"/>
                </a:rPr>
                <a:t>$</a:t>
              </a:r>
            </a:p>
          </p:txBody>
        </p:sp>
        <p:sp>
          <p:nvSpPr>
            <p:cNvPr id="13" name="Isosceles Triangle 12"/>
            <p:cNvSpPr/>
            <p:nvPr/>
          </p:nvSpPr>
          <p:spPr>
            <a:xfrm rot="5400000">
              <a:off x="7315207" y="1359635"/>
              <a:ext cx="1705402" cy="440036"/>
            </a:xfrm>
            <a:prstGeom prst="triangle">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5400000">
              <a:off x="7305986" y="3701325"/>
              <a:ext cx="1705402" cy="440036"/>
            </a:xfrm>
            <a:prstGeom prst="triangle">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60856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 1"/>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PIR for Material Group</a:t>
            </a:r>
          </a:p>
        </p:txBody>
      </p:sp>
      <p:grpSp>
        <p:nvGrpSpPr>
          <p:cNvPr id="12" name="Group 11"/>
          <p:cNvGrpSpPr/>
          <p:nvPr/>
        </p:nvGrpSpPr>
        <p:grpSpPr>
          <a:xfrm>
            <a:off x="3868452" y="1328057"/>
            <a:ext cx="6814062" cy="4049485"/>
            <a:chOff x="4419995" y="827314"/>
            <a:chExt cx="6814062" cy="4049485"/>
          </a:xfrm>
        </p:grpSpPr>
        <p:sp>
          <p:nvSpPr>
            <p:cNvPr id="4" name="TextBox 3"/>
            <p:cNvSpPr txBox="1"/>
            <p:nvPr/>
          </p:nvSpPr>
          <p:spPr>
            <a:xfrm>
              <a:off x="4419995" y="1321475"/>
              <a:ext cx="2044995" cy="2031325"/>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u="sng" dirty="0">
                  <a:solidFill>
                    <a:schemeClr val="bg1"/>
                  </a:solidFill>
                  <a:latin typeface="Arial" panose="020B0604020202020204" pitchFamily="34" charset="0"/>
                  <a:cs typeface="Arial" panose="020B0604020202020204" pitchFamily="34" charset="0"/>
                </a:rPr>
                <a:t>Info Record</a:t>
              </a:r>
            </a:p>
            <a:p>
              <a:endParaRPr lang="en-US" sz="1400" b="1" u="sng"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Vendor 		123</a:t>
              </a:r>
            </a:p>
            <a:p>
              <a:r>
                <a:rPr lang="en-US" sz="1400" b="1" dirty="0">
                  <a:solidFill>
                    <a:schemeClr val="bg1"/>
                  </a:solidFill>
                  <a:latin typeface="Arial" panose="020B0604020202020204" pitchFamily="34" charset="0"/>
                  <a:cs typeface="Arial" panose="020B0604020202020204" pitchFamily="34" charset="0"/>
                </a:rPr>
                <a:t>Material		ABC</a:t>
              </a:r>
            </a:p>
            <a:p>
              <a:r>
                <a:rPr lang="en-US" sz="1400" b="1" dirty="0">
                  <a:solidFill>
                    <a:schemeClr val="bg1"/>
                  </a:solidFill>
                  <a:latin typeface="Arial" panose="020B0604020202020204" pitchFamily="34" charset="0"/>
                  <a:cs typeface="Arial" panose="020B0604020202020204" pitchFamily="34" charset="0"/>
                </a:rPr>
                <a:t>Purchase org.	1000</a:t>
              </a:r>
            </a:p>
            <a:p>
              <a:r>
                <a:rPr lang="en-US" sz="1400" b="1" dirty="0">
                  <a:solidFill>
                    <a:schemeClr val="bg1"/>
                  </a:solidFill>
                  <a:latin typeface="Arial" panose="020B0604020202020204" pitchFamily="34" charset="0"/>
                  <a:cs typeface="Arial" panose="020B0604020202020204" pitchFamily="34" charset="0"/>
                </a:rPr>
                <a:t>-------------------------------</a:t>
              </a:r>
            </a:p>
            <a:p>
              <a:r>
                <a:rPr lang="en-US" sz="1400" b="1" dirty="0">
                  <a:solidFill>
                    <a:schemeClr val="bg1"/>
                  </a:solidFill>
                  <a:latin typeface="Arial" panose="020B0604020202020204" pitchFamily="34" charset="0"/>
                  <a:cs typeface="Arial" panose="020B0604020202020204" pitchFamily="34" charset="0"/>
                </a:rPr>
                <a:t>Price 		10.00</a:t>
              </a:r>
            </a:p>
            <a:p>
              <a:r>
                <a:rPr lang="en-US" sz="1400" b="1" dirty="0">
                  <a:solidFill>
                    <a:schemeClr val="bg1"/>
                  </a:solidFill>
                  <a:latin typeface="Arial" panose="020B0604020202020204" pitchFamily="34" charset="0"/>
                  <a:cs typeface="Arial" panose="020B0604020202020204" pitchFamily="34" charset="0"/>
                </a:rPr>
                <a:t>PO text	</a:t>
              </a:r>
            </a:p>
            <a:p>
              <a:r>
                <a:rPr lang="en-US" sz="1400" b="1" dirty="0">
                  <a:solidFill>
                    <a:schemeClr val="bg1"/>
                  </a:solidFill>
                  <a:latin typeface="Arial" panose="020B0604020202020204" pitchFamily="34" charset="0"/>
                  <a:cs typeface="Arial" panose="020B0604020202020204" pitchFamily="34" charset="0"/>
                </a:rPr>
                <a:t>……</a:t>
              </a:r>
            </a:p>
          </p:txBody>
        </p:sp>
        <p:sp>
          <p:nvSpPr>
            <p:cNvPr id="5" name="Rounded Rectangle 4"/>
            <p:cNvSpPr/>
            <p:nvPr/>
          </p:nvSpPr>
          <p:spPr>
            <a:xfrm>
              <a:off x="6473372" y="827314"/>
              <a:ext cx="4760685" cy="2525486"/>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6865256" y="1014925"/>
              <a:ext cx="4209143" cy="2062103"/>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Material group:	Office</a:t>
              </a:r>
            </a:p>
            <a:p>
              <a:r>
                <a:rPr lang="en-US" sz="1600" b="1" dirty="0">
                  <a:solidFill>
                    <a:schemeClr val="bg1"/>
                  </a:solidFill>
                  <a:latin typeface="Arial" panose="020B0604020202020204" pitchFamily="34" charset="0"/>
                  <a:cs typeface="Arial" panose="020B0604020202020204" pitchFamily="34" charset="0"/>
                </a:rPr>
                <a:t>Short Text:		Notepad, white pad </a:t>
              </a:r>
            </a:p>
            <a:p>
              <a:r>
                <a:rPr lang="en-US" sz="1600" b="1" dirty="0">
                  <a:solidFill>
                    <a:schemeClr val="bg1"/>
                  </a:solidFill>
                  <a:latin typeface="Arial" panose="020B0604020202020204" pitchFamily="34" charset="0"/>
                  <a:cs typeface="Arial" panose="020B0604020202020204" pitchFamily="34" charset="0"/>
                </a:rPr>
                <a:t>Sort String:		Pad</a:t>
              </a:r>
            </a:p>
            <a:p>
              <a:endParaRPr lang="en-US" sz="1600" b="1"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Price:			2.50</a:t>
              </a:r>
            </a:p>
            <a:p>
              <a:r>
                <a:rPr lang="en-US" sz="1600" b="1" dirty="0">
                  <a:solidFill>
                    <a:schemeClr val="bg1"/>
                  </a:solidFill>
                  <a:latin typeface="Arial" panose="020B0604020202020204" pitchFamily="34" charset="0"/>
                  <a:cs typeface="Arial" panose="020B0604020202020204" pitchFamily="34" charset="0"/>
                </a:rPr>
                <a:t>PO text:			Notepad, size A4, 					recycling papers 					white, 50-leaf</a:t>
              </a:r>
            </a:p>
          </p:txBody>
        </p:sp>
        <p:sp>
          <p:nvSpPr>
            <p:cNvPr id="7" name="Folded Corner 6"/>
            <p:cNvSpPr/>
            <p:nvPr/>
          </p:nvSpPr>
          <p:spPr>
            <a:xfrm>
              <a:off x="6639298" y="2564295"/>
              <a:ext cx="769533" cy="700344"/>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8" name="Folded Corner 7"/>
            <p:cNvSpPr/>
            <p:nvPr/>
          </p:nvSpPr>
          <p:spPr>
            <a:xfrm>
              <a:off x="6813606" y="2596922"/>
              <a:ext cx="769533" cy="700344"/>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9" name="Folded Corner 8"/>
            <p:cNvSpPr/>
            <p:nvPr/>
          </p:nvSpPr>
          <p:spPr>
            <a:xfrm>
              <a:off x="7042424" y="2624689"/>
              <a:ext cx="769533" cy="700344"/>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10" name="Right Arrow 9"/>
            <p:cNvSpPr/>
            <p:nvPr/>
          </p:nvSpPr>
          <p:spPr>
            <a:xfrm rot="5400000">
              <a:off x="8352693" y="3143505"/>
              <a:ext cx="1002042" cy="1159374"/>
            </a:xfrm>
            <a:prstGeom prst="rightArrow">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274027" y="4224212"/>
              <a:ext cx="1317113" cy="652587"/>
            </a:xfrm>
            <a:prstGeom prst="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Optimized purchasing</a:t>
              </a:r>
            </a:p>
          </p:txBody>
        </p:sp>
      </p:grpSp>
    </p:spTree>
    <p:extLst>
      <p:ext uri="{BB962C8B-B14F-4D97-AF65-F5344CB8AC3E}">
        <p14:creationId xmlns:p14="http://schemas.microsoft.com/office/powerpoint/2010/main" val="2180842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 1"/>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Price Change for PIRs</a:t>
            </a:r>
          </a:p>
        </p:txBody>
      </p:sp>
      <p:grpSp>
        <p:nvGrpSpPr>
          <p:cNvPr id="33" name="Group 32"/>
          <p:cNvGrpSpPr/>
          <p:nvPr/>
        </p:nvGrpSpPr>
        <p:grpSpPr>
          <a:xfrm>
            <a:off x="4377748" y="779120"/>
            <a:ext cx="6364401" cy="3876830"/>
            <a:chOff x="5326856" y="738712"/>
            <a:chExt cx="6364401" cy="3876830"/>
          </a:xfrm>
        </p:grpSpPr>
        <p:cxnSp>
          <p:nvCxnSpPr>
            <p:cNvPr id="18" name="Straight Connector 17"/>
            <p:cNvCxnSpPr/>
            <p:nvPr/>
          </p:nvCxnSpPr>
          <p:spPr>
            <a:xfrm flipH="1">
              <a:off x="5938677" y="1285293"/>
              <a:ext cx="4177780" cy="3436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712835" y="738712"/>
              <a:ext cx="2300535" cy="1162660"/>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sz="1600" b="1" dirty="0">
                  <a:solidFill>
                    <a:schemeClr val="bg1"/>
                  </a:solidFill>
                  <a:latin typeface="Arial" panose="020B0604020202020204" pitchFamily="34" charset="0"/>
                  <a:cs typeface="Arial" panose="020B0604020202020204" pitchFamily="34" charset="0"/>
                </a:rPr>
                <a:t>Price Increase</a:t>
              </a:r>
            </a:p>
            <a:p>
              <a:pPr algn="ctr">
                <a:lnSpc>
                  <a:spcPct val="150000"/>
                </a:lnSpc>
              </a:pPr>
              <a:r>
                <a:rPr lang="en-US" sz="1600" b="1" dirty="0">
                  <a:solidFill>
                    <a:schemeClr val="bg1"/>
                  </a:solidFill>
                  <a:latin typeface="Arial" panose="020B0604020202020204" pitchFamily="34" charset="0"/>
                  <a:cs typeface="Arial" panose="020B0604020202020204" pitchFamily="34" charset="0"/>
                </a:rPr>
                <a:t>Gross Price</a:t>
              </a:r>
            </a:p>
            <a:p>
              <a:pPr algn="ctr">
                <a:lnSpc>
                  <a:spcPct val="150000"/>
                </a:lnSpc>
              </a:pPr>
              <a:r>
                <a:rPr lang="en-US" sz="1600" b="1" dirty="0">
                  <a:solidFill>
                    <a:schemeClr val="bg1"/>
                  </a:solidFill>
                  <a:latin typeface="Arial" panose="020B0604020202020204" pitchFamily="34" charset="0"/>
                  <a:cs typeface="Arial" panose="020B0604020202020204" pitchFamily="34" charset="0"/>
                </a:rPr>
                <a:t>5%</a:t>
              </a:r>
            </a:p>
          </p:txBody>
        </p:sp>
        <p:sp>
          <p:nvSpPr>
            <p:cNvPr id="6" name="Folded Corner 5"/>
            <p:cNvSpPr/>
            <p:nvPr/>
          </p:nvSpPr>
          <p:spPr>
            <a:xfrm>
              <a:off x="5326856" y="2048281"/>
              <a:ext cx="2249715" cy="2567261"/>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b="1" u="sng" dirty="0">
                  <a:solidFill>
                    <a:schemeClr val="bg1"/>
                  </a:solidFill>
                  <a:latin typeface="Arial" panose="020B0604020202020204" pitchFamily="34" charset="0"/>
                  <a:cs typeface="Arial" panose="020B0604020202020204" pitchFamily="34" charset="0"/>
                </a:rPr>
                <a:t>Info records before</a:t>
              </a:r>
            </a:p>
            <a:p>
              <a:pPr>
                <a:lnSpc>
                  <a:spcPct val="150000"/>
                </a:lnSpc>
              </a:pPr>
              <a:r>
                <a:rPr lang="en-US" sz="1400" b="1" dirty="0">
                  <a:solidFill>
                    <a:schemeClr val="bg1"/>
                  </a:solidFill>
                  <a:latin typeface="Arial" panose="020B0604020202020204" pitchFamily="34" charset="0"/>
                  <a:cs typeface="Arial" panose="020B0604020202020204" pitchFamily="34" charset="0"/>
                </a:rPr>
                <a:t>S-01		Steel-1</a:t>
              </a:r>
            </a:p>
            <a:p>
              <a:pPr>
                <a:lnSpc>
                  <a:spcPct val="150000"/>
                </a:lnSpc>
              </a:pPr>
              <a:r>
                <a:rPr lang="en-US" sz="1400" b="1" dirty="0">
                  <a:solidFill>
                    <a:schemeClr val="bg1"/>
                  </a:solidFill>
                  <a:latin typeface="Arial" panose="020B0604020202020204" pitchFamily="34" charset="0"/>
                  <a:cs typeface="Arial" panose="020B0604020202020204" pitchFamily="34" charset="0"/>
                </a:rPr>
                <a:t>Gross price:  EUR 100</a:t>
              </a:r>
            </a:p>
            <a:p>
              <a:pPr>
                <a:lnSpc>
                  <a:spcPct val="150000"/>
                </a:lnSpc>
              </a:pPr>
              <a:endParaRPr lang="en-US" sz="1400" b="1" dirty="0">
                <a:solidFill>
                  <a:schemeClr val="bg1"/>
                </a:solidFill>
                <a:latin typeface="Arial" panose="020B0604020202020204" pitchFamily="34" charset="0"/>
                <a:cs typeface="Arial" panose="020B0604020202020204" pitchFamily="34" charset="0"/>
              </a:endParaRPr>
            </a:p>
            <a:p>
              <a:pPr>
                <a:lnSpc>
                  <a:spcPct val="150000"/>
                </a:lnSpc>
              </a:pPr>
              <a:r>
                <a:rPr lang="en-US" sz="1400" b="1" dirty="0">
                  <a:solidFill>
                    <a:schemeClr val="bg1"/>
                  </a:solidFill>
                  <a:latin typeface="Arial" panose="020B0604020202020204" pitchFamily="34" charset="0"/>
                  <a:cs typeface="Arial" panose="020B0604020202020204" pitchFamily="34" charset="0"/>
                </a:rPr>
                <a:t>S-02		steel-2</a:t>
              </a:r>
            </a:p>
            <a:p>
              <a:pPr>
                <a:lnSpc>
                  <a:spcPct val="150000"/>
                </a:lnSpc>
              </a:pPr>
              <a:r>
                <a:rPr lang="en-US" sz="1400" b="1" dirty="0">
                  <a:solidFill>
                    <a:schemeClr val="bg1"/>
                  </a:solidFill>
                  <a:latin typeface="Arial" panose="020B0604020202020204" pitchFamily="34" charset="0"/>
                  <a:cs typeface="Arial" panose="020B0604020202020204" pitchFamily="34" charset="0"/>
                </a:rPr>
                <a:t>Gross price:  EUR 120</a:t>
              </a:r>
            </a:p>
          </p:txBody>
        </p:sp>
        <p:sp>
          <p:nvSpPr>
            <p:cNvPr id="7" name="Folded Corner 6"/>
            <p:cNvSpPr/>
            <p:nvPr/>
          </p:nvSpPr>
          <p:spPr>
            <a:xfrm>
              <a:off x="9441542" y="2048281"/>
              <a:ext cx="2249715" cy="2567261"/>
            </a:xfrm>
            <a:prstGeom prst="foldedCorne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b="1" u="sng" dirty="0">
                  <a:solidFill>
                    <a:schemeClr val="bg1"/>
                  </a:solidFill>
                  <a:latin typeface="Arial" panose="020B0604020202020204" pitchFamily="34" charset="0"/>
                  <a:cs typeface="Arial" panose="020B0604020202020204" pitchFamily="34" charset="0"/>
                </a:rPr>
                <a:t>Info records after</a:t>
              </a:r>
            </a:p>
            <a:p>
              <a:pPr>
                <a:lnSpc>
                  <a:spcPct val="150000"/>
                </a:lnSpc>
              </a:pPr>
              <a:r>
                <a:rPr lang="en-US" sz="1400" b="1" dirty="0">
                  <a:solidFill>
                    <a:schemeClr val="bg1"/>
                  </a:solidFill>
                  <a:latin typeface="Arial" panose="020B0604020202020204" pitchFamily="34" charset="0"/>
                  <a:cs typeface="Arial" panose="020B0604020202020204" pitchFamily="34" charset="0"/>
                </a:rPr>
                <a:t>S-01		Steel-1</a:t>
              </a:r>
            </a:p>
            <a:p>
              <a:pPr>
                <a:lnSpc>
                  <a:spcPct val="150000"/>
                </a:lnSpc>
              </a:pPr>
              <a:r>
                <a:rPr lang="en-US" sz="1400" b="1" dirty="0">
                  <a:solidFill>
                    <a:schemeClr val="bg1"/>
                  </a:solidFill>
                  <a:latin typeface="Arial" panose="020B0604020202020204" pitchFamily="34" charset="0"/>
                  <a:cs typeface="Arial" panose="020B0604020202020204" pitchFamily="34" charset="0"/>
                </a:rPr>
                <a:t>Gross price:  EUR 105</a:t>
              </a:r>
            </a:p>
            <a:p>
              <a:pPr>
                <a:lnSpc>
                  <a:spcPct val="150000"/>
                </a:lnSpc>
              </a:pPr>
              <a:endParaRPr lang="en-US" sz="1400" b="1" dirty="0">
                <a:solidFill>
                  <a:schemeClr val="bg1"/>
                </a:solidFill>
                <a:latin typeface="Arial" panose="020B0604020202020204" pitchFamily="34" charset="0"/>
                <a:cs typeface="Arial" panose="020B0604020202020204" pitchFamily="34" charset="0"/>
              </a:endParaRPr>
            </a:p>
            <a:p>
              <a:pPr>
                <a:lnSpc>
                  <a:spcPct val="150000"/>
                </a:lnSpc>
              </a:pPr>
              <a:r>
                <a:rPr lang="en-US" sz="1400" b="1" dirty="0">
                  <a:solidFill>
                    <a:schemeClr val="bg1"/>
                  </a:solidFill>
                  <a:latin typeface="Arial" panose="020B0604020202020204" pitchFamily="34" charset="0"/>
                  <a:cs typeface="Arial" panose="020B0604020202020204" pitchFamily="34" charset="0"/>
                </a:rPr>
                <a:t>S-02		steel-2</a:t>
              </a:r>
            </a:p>
            <a:p>
              <a:pPr>
                <a:lnSpc>
                  <a:spcPct val="150000"/>
                </a:lnSpc>
              </a:pPr>
              <a:r>
                <a:rPr lang="en-US" sz="1400" b="1" dirty="0">
                  <a:solidFill>
                    <a:schemeClr val="bg1"/>
                  </a:solidFill>
                  <a:latin typeface="Arial" panose="020B0604020202020204" pitchFamily="34" charset="0"/>
                  <a:cs typeface="Arial" panose="020B0604020202020204" pitchFamily="34" charset="0"/>
                </a:rPr>
                <a:t>Gross price:  EUR 126</a:t>
              </a:r>
            </a:p>
          </p:txBody>
        </p:sp>
        <p:cxnSp>
          <p:nvCxnSpPr>
            <p:cNvPr id="17" name="Straight Arrow Connector 16"/>
            <p:cNvCxnSpPr/>
            <p:nvPr/>
          </p:nvCxnSpPr>
          <p:spPr>
            <a:xfrm flipV="1">
              <a:off x="7431499" y="3665073"/>
              <a:ext cx="2010043" cy="24348"/>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924163" y="1315568"/>
              <a:ext cx="8608" cy="73271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0116457" y="1302476"/>
              <a:ext cx="0" cy="745805"/>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7445776" y="2617819"/>
              <a:ext cx="2010043" cy="24348"/>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E51436C8-E4F8-48C1-823E-3A300965C1F3}"/>
              </a:ext>
            </a:extLst>
          </p:cNvPr>
          <p:cNvSpPr txBox="1"/>
          <p:nvPr/>
        </p:nvSpPr>
        <p:spPr>
          <a:xfrm>
            <a:off x="4123031" y="5225488"/>
            <a:ext cx="7365312" cy="1015663"/>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Logistic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en-US" sz="2000" b="1" dirty="0">
                <a:solidFill>
                  <a:schemeClr val="bg1"/>
                </a:solidFill>
                <a:latin typeface="Arial" panose="020B0604020202020204" pitchFamily="34" charset="0"/>
                <a:cs typeface="Arial" panose="020B0604020202020204" pitchFamily="34" charset="0"/>
              </a:rPr>
              <a:t>	Material management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en-US" sz="2000" b="1" dirty="0">
                <a:solidFill>
                  <a:schemeClr val="bg1"/>
                </a:solidFill>
                <a:latin typeface="Arial" panose="020B0604020202020204" pitchFamily="34" charset="0"/>
                <a:cs typeface="Arial" panose="020B0604020202020204" pitchFamily="34" charset="0"/>
              </a:rPr>
              <a:t>   Purchasing</a:t>
            </a:r>
          </a:p>
          <a:p>
            <a:r>
              <a:rPr lang="en-US" sz="2000" b="1" dirty="0">
                <a:solidFill>
                  <a:schemeClr val="bg1"/>
                </a:solidFill>
                <a:latin typeface="Arial" panose="020B0604020202020204" pitchFamily="34" charset="0"/>
                <a:cs typeface="Arial" panose="020B0604020202020204" pitchFamily="34" charset="0"/>
              </a:rPr>
              <a:t>Master data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b="1" dirty="0">
                <a:solidFill>
                  <a:schemeClr val="bg1"/>
                </a:solidFill>
                <a:latin typeface="Arial" panose="020B0604020202020204" pitchFamily="34" charset="0"/>
                <a:cs typeface="Arial" panose="020B0604020202020204" pitchFamily="34" charset="0"/>
              </a:rPr>
              <a:t>Conditions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b="1" dirty="0">
                <a:solidFill>
                  <a:schemeClr val="bg1"/>
                </a:solidFill>
                <a:latin typeface="Arial" panose="020B0604020202020204" pitchFamily="34" charset="0"/>
                <a:cs typeface="Arial" panose="020B0604020202020204" pitchFamily="34" charset="0"/>
              </a:rPr>
              <a:t>Vendor Price Change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   Changes Involving Info Records (MEKP)</a:t>
            </a:r>
            <a:endParaRPr lang="en-US" dirty="0"/>
          </a:p>
        </p:txBody>
      </p:sp>
    </p:spTree>
    <p:extLst>
      <p:ext uri="{BB962C8B-B14F-4D97-AF65-F5344CB8AC3E}">
        <p14:creationId xmlns:p14="http://schemas.microsoft.com/office/powerpoint/2010/main" val="1539621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Buyers Negotiation Sheet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7336"/>
          <a:stretch/>
        </p:blipFill>
        <p:spPr>
          <a:xfrm>
            <a:off x="5377543" y="1156926"/>
            <a:ext cx="3998685" cy="2700699"/>
          </a:xfrm>
          <a:prstGeom prst="rect">
            <a:avLst/>
          </a:prstGeom>
        </p:spPr>
      </p:pic>
      <p:sp>
        <p:nvSpPr>
          <p:cNvPr id="5" name="Cloud Callout 4"/>
          <p:cNvSpPr/>
          <p:nvPr/>
        </p:nvSpPr>
        <p:spPr>
          <a:xfrm>
            <a:off x="7030653" y="213497"/>
            <a:ext cx="2351314" cy="1157184"/>
          </a:xfrm>
          <a:prstGeom prst="cloudCallout">
            <a:avLst>
              <a:gd name="adj1" fmla="val -25154"/>
              <a:gd name="adj2" fmla="val 80060"/>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How good is the vendor?</a:t>
            </a:r>
          </a:p>
        </p:txBody>
      </p:sp>
      <p:sp>
        <p:nvSpPr>
          <p:cNvPr id="6" name="Cloud Callout 5"/>
          <p:cNvSpPr/>
          <p:nvPr/>
        </p:nvSpPr>
        <p:spPr>
          <a:xfrm>
            <a:off x="8801397" y="1239011"/>
            <a:ext cx="2351314" cy="1157184"/>
          </a:xfrm>
          <a:prstGeom prst="cloudCallout">
            <a:avLst>
              <a:gd name="adj1" fmla="val -73919"/>
              <a:gd name="adj2" fmla="val 53720"/>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materials can the vendor deliver?</a:t>
            </a:r>
          </a:p>
        </p:txBody>
      </p:sp>
      <p:sp>
        <p:nvSpPr>
          <p:cNvPr id="7" name="Cloud Callout 6"/>
          <p:cNvSpPr/>
          <p:nvPr/>
        </p:nvSpPr>
        <p:spPr>
          <a:xfrm>
            <a:off x="3601060" y="345168"/>
            <a:ext cx="2555570" cy="1259999"/>
          </a:xfrm>
          <a:prstGeom prst="cloudCallout">
            <a:avLst>
              <a:gd name="adj1" fmla="val 55093"/>
              <a:gd name="adj2" fmla="val 11518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have we ordered from this vendor in recent times?</a:t>
            </a:r>
          </a:p>
        </p:txBody>
      </p:sp>
      <p:grpSp>
        <p:nvGrpSpPr>
          <p:cNvPr id="17" name="Group 16"/>
          <p:cNvGrpSpPr/>
          <p:nvPr/>
        </p:nvGrpSpPr>
        <p:grpSpPr>
          <a:xfrm>
            <a:off x="3820508" y="3608657"/>
            <a:ext cx="2044995" cy="784830"/>
            <a:chOff x="3217719" y="4092676"/>
            <a:chExt cx="2044995" cy="784830"/>
          </a:xfrm>
        </p:grpSpPr>
        <p:sp>
          <p:nvSpPr>
            <p:cNvPr id="8" name="Rectangle 7"/>
            <p:cNvSpPr/>
            <p:nvPr/>
          </p:nvSpPr>
          <p:spPr>
            <a:xfrm>
              <a:off x="3322299" y="4092676"/>
              <a:ext cx="1905998" cy="261610"/>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General Conditions </a:t>
              </a:r>
            </a:p>
          </p:txBody>
        </p:sp>
        <p:sp>
          <p:nvSpPr>
            <p:cNvPr id="9" name="TextBox 8"/>
            <p:cNvSpPr txBox="1"/>
            <p:nvPr/>
          </p:nvSpPr>
          <p:spPr>
            <a:xfrm>
              <a:off x="3217719" y="4354286"/>
              <a:ext cx="2044995" cy="523220"/>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Terms of delivery</a:t>
              </a:r>
            </a:p>
            <a:p>
              <a:r>
                <a:rPr lang="en-US" sz="1400" b="1" dirty="0">
                  <a:solidFill>
                    <a:schemeClr val="bg1"/>
                  </a:solidFill>
                  <a:latin typeface="Arial" panose="020B0604020202020204" pitchFamily="34" charset="0"/>
                  <a:cs typeface="Arial" panose="020B0604020202020204" pitchFamily="34" charset="0"/>
                </a:rPr>
                <a:t>Payment terms</a:t>
              </a:r>
            </a:p>
          </p:txBody>
        </p:sp>
      </p:grpSp>
      <p:grpSp>
        <p:nvGrpSpPr>
          <p:cNvPr id="16" name="Group 15"/>
          <p:cNvGrpSpPr/>
          <p:nvPr/>
        </p:nvGrpSpPr>
        <p:grpSpPr>
          <a:xfrm>
            <a:off x="5985815" y="3624582"/>
            <a:ext cx="2804827" cy="1538883"/>
            <a:chOff x="3421802" y="4949372"/>
            <a:chExt cx="2804827" cy="1538883"/>
          </a:xfrm>
        </p:grpSpPr>
        <p:grpSp>
          <p:nvGrpSpPr>
            <p:cNvPr id="14" name="Group 13"/>
            <p:cNvGrpSpPr/>
            <p:nvPr/>
          </p:nvGrpSpPr>
          <p:grpSpPr>
            <a:xfrm>
              <a:off x="3421802" y="5210982"/>
              <a:ext cx="2804827" cy="1277273"/>
              <a:chOff x="3421802" y="5210982"/>
              <a:chExt cx="2044995" cy="1277273"/>
            </a:xfrm>
          </p:grpSpPr>
          <p:sp>
            <p:nvSpPr>
              <p:cNvPr id="10" name="TextBox 9"/>
              <p:cNvSpPr txBox="1"/>
              <p:nvPr/>
            </p:nvSpPr>
            <p:spPr>
              <a:xfrm>
                <a:off x="3421802" y="5210982"/>
                <a:ext cx="2044995" cy="1277273"/>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pPr>
                  <a:lnSpc>
                    <a:spcPct val="150000"/>
                  </a:lnSpc>
                </a:pPr>
                <a:r>
                  <a:rPr lang="en-US" sz="1400" b="1" dirty="0">
                    <a:solidFill>
                      <a:schemeClr val="bg1"/>
                    </a:solidFill>
                    <a:latin typeface="Arial" panose="020B0604020202020204" pitchFamily="34" charset="0"/>
                    <a:cs typeface="Arial" panose="020B0604020202020204" pitchFamily="34" charset="0"/>
                  </a:rPr>
                  <a:t>01. Price</a:t>
                </a:r>
              </a:p>
              <a:p>
                <a:pPr>
                  <a:lnSpc>
                    <a:spcPct val="150000"/>
                  </a:lnSpc>
                </a:pPr>
                <a:r>
                  <a:rPr lang="en-US" sz="1400" b="1" dirty="0">
                    <a:solidFill>
                      <a:schemeClr val="bg1"/>
                    </a:solidFill>
                    <a:latin typeface="Arial" panose="020B0604020202020204" pitchFamily="34" charset="0"/>
                    <a:cs typeface="Arial" panose="020B0604020202020204" pitchFamily="34" charset="0"/>
                  </a:rPr>
                  <a:t>02. Quality</a:t>
                </a:r>
              </a:p>
              <a:p>
                <a:pPr>
                  <a:lnSpc>
                    <a:spcPct val="150000"/>
                  </a:lnSpc>
                </a:pPr>
                <a:r>
                  <a:rPr lang="en-US" sz="1400" b="1" dirty="0">
                    <a:solidFill>
                      <a:schemeClr val="bg1"/>
                    </a:solidFill>
                    <a:latin typeface="Arial" panose="020B0604020202020204" pitchFamily="34" charset="0"/>
                    <a:cs typeface="Arial" panose="020B0604020202020204" pitchFamily="34" charset="0"/>
                  </a:rPr>
                  <a:t>03. Delivery</a:t>
                </a:r>
              </a:p>
              <a:p>
                <a:r>
                  <a:rPr lang="en-US" sz="1400" b="1" dirty="0">
                    <a:solidFill>
                      <a:schemeClr val="bg1"/>
                    </a:solidFill>
                    <a:latin typeface="Arial" panose="020B0604020202020204" pitchFamily="34" charset="0"/>
                    <a:cs typeface="Arial" panose="020B0604020202020204" pitchFamily="34" charset="0"/>
                  </a:rPr>
                  <a:t>……..</a:t>
                </a:r>
              </a:p>
            </p:txBody>
          </p:sp>
          <p:sp>
            <p:nvSpPr>
              <p:cNvPr id="11" name="Rectangle 10"/>
              <p:cNvSpPr/>
              <p:nvPr/>
            </p:nvSpPr>
            <p:spPr>
              <a:xfrm>
                <a:off x="4751573" y="5302832"/>
                <a:ext cx="511141" cy="26141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87</a:t>
                </a:r>
              </a:p>
            </p:txBody>
          </p:sp>
          <p:sp>
            <p:nvSpPr>
              <p:cNvPr id="12" name="Rectangle 11"/>
              <p:cNvSpPr/>
              <p:nvPr/>
            </p:nvSpPr>
            <p:spPr>
              <a:xfrm>
                <a:off x="4749497" y="5598555"/>
                <a:ext cx="511141" cy="26141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89</a:t>
                </a:r>
              </a:p>
            </p:txBody>
          </p:sp>
          <p:sp>
            <p:nvSpPr>
              <p:cNvPr id="13" name="Rectangle 12"/>
              <p:cNvSpPr/>
              <p:nvPr/>
            </p:nvSpPr>
            <p:spPr>
              <a:xfrm>
                <a:off x="4747457" y="5905439"/>
                <a:ext cx="511141" cy="26141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91</a:t>
                </a:r>
              </a:p>
            </p:txBody>
          </p:sp>
        </p:grpSp>
        <p:sp>
          <p:nvSpPr>
            <p:cNvPr id="15" name="Rectangle 14"/>
            <p:cNvSpPr/>
            <p:nvPr/>
          </p:nvSpPr>
          <p:spPr>
            <a:xfrm>
              <a:off x="3876237" y="4949372"/>
              <a:ext cx="1725356" cy="269324"/>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Evaluations </a:t>
              </a:r>
            </a:p>
          </p:txBody>
        </p:sp>
      </p:grpSp>
      <p:grpSp>
        <p:nvGrpSpPr>
          <p:cNvPr id="18" name="Group 17"/>
          <p:cNvGrpSpPr/>
          <p:nvPr/>
        </p:nvGrpSpPr>
        <p:grpSpPr>
          <a:xfrm>
            <a:off x="8892543" y="3606458"/>
            <a:ext cx="1936140" cy="1007988"/>
            <a:chOff x="3770845" y="4934858"/>
            <a:chExt cx="1936140" cy="1007988"/>
          </a:xfrm>
        </p:grpSpPr>
        <p:sp>
          <p:nvSpPr>
            <p:cNvPr id="21" name="TextBox 20"/>
            <p:cNvSpPr txBox="1"/>
            <p:nvPr/>
          </p:nvSpPr>
          <p:spPr>
            <a:xfrm>
              <a:off x="3770845" y="5204182"/>
              <a:ext cx="1936140" cy="738664"/>
            </a:xfrm>
            <a:prstGeom prst="rect">
              <a:avLst/>
            </a:prstGeom>
            <a:solidFill>
              <a:schemeClr val="tx1">
                <a:lumMod val="75000"/>
              </a:schemeClr>
            </a:solidFill>
            <a:ln>
              <a:solidFill>
                <a:schemeClr val="accent1">
                  <a:shade val="50000"/>
                  <a:hueMod val="94000"/>
                </a:schemeClr>
              </a:solidFill>
            </a:ln>
            <a:effectLst>
              <a:outerShdw blurRad="190500" dist="228600" dir="2700000" algn="ctr">
                <a:srgbClr val="000000">
                  <a:alpha val="30000"/>
                </a:srgbClr>
              </a:outerShdw>
            </a:effectLst>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M-01:  EUR 180</a:t>
              </a:r>
            </a:p>
            <a:p>
              <a:r>
                <a:rPr lang="en-US" sz="1400" b="1" dirty="0">
                  <a:solidFill>
                    <a:schemeClr val="bg1"/>
                  </a:solidFill>
                  <a:latin typeface="Arial" panose="020B0604020202020204" pitchFamily="34" charset="0"/>
                  <a:cs typeface="Arial" panose="020B0604020202020204" pitchFamily="34" charset="0"/>
                </a:rPr>
                <a:t>M-02:  EUR 150</a:t>
              </a:r>
            </a:p>
            <a:p>
              <a:r>
                <a:rPr lang="en-US" sz="1400" b="1" dirty="0">
                  <a:solidFill>
                    <a:schemeClr val="bg1"/>
                  </a:solidFill>
                  <a:latin typeface="Arial" panose="020B0604020202020204" pitchFamily="34" charset="0"/>
                  <a:cs typeface="Arial" panose="020B0604020202020204" pitchFamily="34" charset="0"/>
                </a:rPr>
                <a:t>…….</a:t>
              </a:r>
            </a:p>
          </p:txBody>
        </p:sp>
        <p:sp>
          <p:nvSpPr>
            <p:cNvPr id="20" name="Rectangle 19"/>
            <p:cNvSpPr/>
            <p:nvPr/>
          </p:nvSpPr>
          <p:spPr>
            <a:xfrm>
              <a:off x="3876237" y="4934858"/>
              <a:ext cx="1725356" cy="269324"/>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Info Records </a:t>
              </a:r>
            </a:p>
          </p:txBody>
        </p:sp>
      </p:grpSp>
      <p:sp>
        <p:nvSpPr>
          <p:cNvPr id="31" name="TextBox 30"/>
          <p:cNvSpPr txBox="1"/>
          <p:nvPr/>
        </p:nvSpPr>
        <p:spPr>
          <a:xfrm>
            <a:off x="4217841" y="5221925"/>
            <a:ext cx="7365312" cy="1323439"/>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Logistic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en-US" sz="2000" b="1" dirty="0">
                <a:solidFill>
                  <a:schemeClr val="bg1"/>
                </a:solidFill>
                <a:latin typeface="Arial" panose="020B0604020202020204" pitchFamily="34" charset="0"/>
                <a:cs typeface="Arial" panose="020B0604020202020204" pitchFamily="34" charset="0"/>
              </a:rPr>
              <a:t>	Material management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en-US" sz="2000" b="1" dirty="0">
                <a:solidFill>
                  <a:schemeClr val="bg1"/>
                </a:solidFill>
                <a:latin typeface="Arial" panose="020B0604020202020204" pitchFamily="34" charset="0"/>
                <a:cs typeface="Arial" panose="020B0604020202020204" pitchFamily="34" charset="0"/>
              </a:rPr>
              <a:t>   Purchasing</a:t>
            </a:r>
          </a:p>
          <a:p>
            <a:r>
              <a:rPr lang="en-US" sz="2000" b="1" dirty="0">
                <a:solidFill>
                  <a:schemeClr val="bg1"/>
                </a:solidFill>
                <a:latin typeface="Arial" panose="020B0604020202020204" pitchFamily="34" charset="0"/>
                <a:cs typeface="Arial" panose="020B0604020202020204" pitchFamily="34" charset="0"/>
              </a:rPr>
              <a:t>Master data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b="1" dirty="0">
                <a:solidFill>
                  <a:schemeClr val="bg1"/>
                </a:solidFill>
                <a:latin typeface="Arial" panose="020B0604020202020204" pitchFamily="34" charset="0"/>
                <a:cs typeface="Arial" panose="020B0604020202020204" pitchFamily="34" charset="0"/>
              </a:rPr>
              <a:t>Conditions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b="1" dirty="0">
                <a:solidFill>
                  <a:schemeClr val="bg1"/>
                </a:solidFill>
                <a:latin typeface="Arial" panose="020B0604020202020204" pitchFamily="34" charset="0"/>
                <a:cs typeface="Arial" panose="020B0604020202020204" pitchFamily="34" charset="0"/>
              </a:rPr>
              <a:t>Info record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b="1" dirty="0">
                <a:solidFill>
                  <a:schemeClr val="bg1"/>
                </a:solidFill>
                <a:latin typeface="Arial" panose="020B0604020202020204" pitchFamily="34" charset="0"/>
                <a:cs typeface="Arial" panose="020B0604020202020204" pitchFamily="34" charset="0"/>
              </a:rPr>
              <a:t>  Buyer’s negotiation sheet  </a:t>
            </a:r>
            <a:r>
              <a:rPr lang="en-US" sz="2000" b="1"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en-US" sz="2000" b="1" dirty="0">
                <a:solidFill>
                  <a:schemeClr val="bg1"/>
                </a:solidFill>
                <a:latin typeface="Arial" panose="020B0604020202020204" pitchFamily="34" charset="0"/>
                <a:cs typeface="Arial" panose="020B0604020202020204" pitchFamily="34" charset="0"/>
              </a:rPr>
              <a:t>	By vendor (ME1X) / By material (ME1Y)</a:t>
            </a:r>
            <a:endParaRPr lang="en-US" dirty="0"/>
          </a:p>
        </p:txBody>
      </p:sp>
    </p:spTree>
    <p:extLst>
      <p:ext uri="{BB962C8B-B14F-4D97-AF65-F5344CB8AC3E}">
        <p14:creationId xmlns:p14="http://schemas.microsoft.com/office/powerpoint/2010/main" val="62269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Assignment 1</a:t>
            </a:r>
          </a:p>
        </p:txBody>
      </p:sp>
      <p:sp>
        <p:nvSpPr>
          <p:cNvPr id="4" name="TextBox 3"/>
          <p:cNvSpPr txBox="1"/>
          <p:nvPr/>
        </p:nvSpPr>
        <p:spPr>
          <a:xfrm>
            <a:off x="3860835" y="721310"/>
            <a:ext cx="7342497" cy="5262979"/>
          </a:xfrm>
          <a:prstGeom prst="rect">
            <a:avLst/>
          </a:prstGeom>
          <a:noFill/>
        </p:spPr>
        <p:txBody>
          <a:bodyPr wrap="square" rtlCol="0">
            <a:spAutoFit/>
          </a:bodyPr>
          <a:lstStyle/>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Create a new PIR record for your vendor and material without plant (Use the vendor and material you created in the previous topics. Also add PO text as “freight prepaid delivery” and save it.</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Create new purchase order for the same vendor and material and check if system adopted the PIR automatically</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How can you change the condition (price) for your PIR?</a:t>
            </a: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If the vendor asked for 3% price increase for all materials supplied by them, starting 1</a:t>
            </a:r>
            <a:r>
              <a:rPr lang="en-US" sz="2400" b="1" baseline="30000" dirty="0">
                <a:solidFill>
                  <a:schemeClr val="bg1"/>
                </a:solidFill>
                <a:latin typeface="Arial" panose="020B0604020202020204" pitchFamily="34" charset="0"/>
                <a:cs typeface="Arial" panose="020B0604020202020204" pitchFamily="34" charset="0"/>
              </a:rPr>
              <a:t>st</a:t>
            </a:r>
            <a:r>
              <a:rPr lang="en-US" sz="2400" b="1" dirty="0">
                <a:solidFill>
                  <a:schemeClr val="bg1"/>
                </a:solidFill>
                <a:latin typeface="Arial" panose="020B0604020202020204" pitchFamily="34" charset="0"/>
                <a:cs typeface="Arial" panose="020B0604020202020204" pitchFamily="34" charset="0"/>
              </a:rPr>
              <a:t> of next month, how would you implement this in the system? (Please upload all screenshots)</a:t>
            </a:r>
          </a:p>
        </p:txBody>
      </p:sp>
    </p:spTree>
    <p:extLst>
      <p:ext uri="{BB962C8B-B14F-4D97-AF65-F5344CB8AC3E}">
        <p14:creationId xmlns:p14="http://schemas.microsoft.com/office/powerpoint/2010/main" val="12046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4">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4">
                                            <p:txEl>
                                              <p:pRg st="1" end="1"/>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4">
                                            <p:txEl>
                                              <p:pRg st="2" end="2"/>
                                            </p:txEl>
                                          </p:spTgt>
                                        </p:tgtEl>
                                        <p:attrNameLst>
                                          <p:attrName>ppt_c</p:attrName>
                                        </p:attrNameLst>
                                      </p:cBhvr>
                                      <p:to>
                                        <a:srgbClr val="808080"/>
                                      </p:to>
                                    </p:animClr>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4">
                                            <p:txEl>
                                              <p:pRg st="3" end="3"/>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0" y="526473"/>
            <a:ext cx="3152633" cy="5652655"/>
          </a:xfrm>
          <a:prstGeom prst="can">
            <a:avLst/>
          </a:prstGeom>
          <a:solidFill>
            <a:schemeClr val="accent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Assignment 2</a:t>
            </a:r>
          </a:p>
        </p:txBody>
      </p:sp>
      <p:sp>
        <p:nvSpPr>
          <p:cNvPr id="5" name="TextBox 4"/>
          <p:cNvSpPr txBox="1"/>
          <p:nvPr/>
        </p:nvSpPr>
        <p:spPr>
          <a:xfrm>
            <a:off x="3746873" y="1181398"/>
            <a:ext cx="7342497" cy="4893647"/>
          </a:xfrm>
          <a:prstGeom prst="rect">
            <a:avLst/>
          </a:prstGeom>
          <a:noFill/>
        </p:spPr>
        <p:txBody>
          <a:bodyPr wrap="square" rtlCol="0">
            <a:spAutoFit/>
          </a:bodyPr>
          <a:lstStyle/>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Create a PIR for material group 50001. Use purchase Org. 1000, and plant 1000. Maintain planned delivery time – 5 days and price – 10 USD/pc</a:t>
            </a:r>
          </a:p>
          <a:p>
            <a:pPr marL="285750" indent="-285750">
              <a:buFont typeface="Wingdings" panose="05000000000000000000" pitchFamily="2" charset="2"/>
              <a:buChar char="q"/>
            </a:pPr>
            <a:endParaRPr lang="en-US" sz="2400" b="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400" b="1" dirty="0">
                <a:solidFill>
                  <a:schemeClr val="bg1"/>
                </a:solidFill>
                <a:latin typeface="Arial" panose="020B0604020202020204" pitchFamily="34" charset="0"/>
                <a:cs typeface="Arial" panose="020B0604020202020204" pitchFamily="34" charset="0"/>
              </a:rPr>
              <a:t>Create a new purchase order with short text “spare parts” using account assignment category as “K”. Also use cost center 40,000 and G/L act 400,0000. Manually select your PIR record for this purchase order and observe the data (like planned delivery time, price, etc.) picked up from your PIR</a:t>
            </a:r>
          </a:p>
          <a:p>
            <a:pPr marL="285750" indent="-285750">
              <a:buFont typeface="Wingdings" panose="05000000000000000000" pitchFamily="2" charset="2"/>
              <a:buChar char="q"/>
            </a:pP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597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808080"/>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2202" y="685800"/>
            <a:ext cx="6286499" cy="5029200"/>
          </a:xfrm>
          <a:prstGeom prst="rect">
            <a:avLst/>
          </a:prstGeom>
        </p:spPr>
      </p:pic>
      <p:sp>
        <p:nvSpPr>
          <p:cNvPr id="3" name="TextBox 2"/>
          <p:cNvSpPr txBox="1"/>
          <p:nvPr/>
        </p:nvSpPr>
        <p:spPr>
          <a:xfrm>
            <a:off x="3976915" y="2477125"/>
            <a:ext cx="2641599" cy="1446550"/>
          </a:xfrm>
          <a:prstGeom prst="rect">
            <a:avLst/>
          </a:prstGeom>
          <a:noFill/>
        </p:spPr>
        <p:txBody>
          <a:bodyPr wrap="square" rtlCol="0">
            <a:spAutoFit/>
          </a:bodyPr>
          <a:lstStyle/>
          <a:p>
            <a:pPr algn="ctr"/>
            <a:r>
              <a:rPr lang="en-US" sz="4400" b="1" dirty="0">
                <a:solidFill>
                  <a:schemeClr val="bg1"/>
                </a:solidFill>
                <a:latin typeface="Edwardian Script ITC" panose="030303020407070D0804" pitchFamily="66" charset="0"/>
              </a:rPr>
              <a:t>Thank you  for watching</a:t>
            </a:r>
          </a:p>
        </p:txBody>
      </p:sp>
    </p:spTree>
    <p:extLst>
      <p:ext uri="{BB962C8B-B14F-4D97-AF65-F5344CB8AC3E}">
        <p14:creationId xmlns:p14="http://schemas.microsoft.com/office/powerpoint/2010/main" val="2590513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17666</TotalTime>
  <Words>1850</Words>
  <Application>Microsoft Office PowerPoint</Application>
  <PresentationFormat>Widescreen</PresentationFormat>
  <Paragraphs>439</Paragraphs>
  <Slides>40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Arial Black</vt:lpstr>
      <vt:lpstr>Calibri</vt:lpstr>
      <vt:lpstr>Century Gothic</vt:lpstr>
      <vt:lpstr>Courier New</vt:lpstr>
      <vt:lpstr>Edwardian Script ITC</vt:lpstr>
      <vt:lpstr>Lucida Calligraphy</vt:lpstr>
      <vt:lpstr>Wingdings</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NGWA HENRY</dc:creator>
  <cp:lastModifiedBy>Ngwa Henry</cp:lastModifiedBy>
  <cp:revision>151</cp:revision>
  <dcterms:created xsi:type="dcterms:W3CDTF">2016-07-09T08:36:36Z</dcterms:created>
  <dcterms:modified xsi:type="dcterms:W3CDTF">2021-11-28T20:59:03Z</dcterms:modified>
</cp:coreProperties>
</file>